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4">
  <p:sldMasterIdLst>
    <p:sldMasterId id="2147483840" r:id="rId1"/>
  </p:sldMasterIdLst>
  <p:notesMasterIdLst>
    <p:notesMasterId r:id="rId31"/>
  </p:notesMasterIdLst>
  <p:handoutMasterIdLst>
    <p:handoutMasterId r:id="rId32"/>
  </p:handoutMasterIdLst>
  <p:sldIdLst>
    <p:sldId id="256" r:id="rId2"/>
    <p:sldId id="257" r:id="rId3"/>
    <p:sldId id="259" r:id="rId4"/>
    <p:sldId id="260" r:id="rId5"/>
    <p:sldId id="261" r:id="rId6"/>
    <p:sldId id="262" r:id="rId7"/>
    <p:sldId id="263" r:id="rId8"/>
    <p:sldId id="264" r:id="rId9"/>
    <p:sldId id="265" r:id="rId10"/>
    <p:sldId id="282" r:id="rId11"/>
    <p:sldId id="266" r:id="rId12"/>
    <p:sldId id="283" r:id="rId13"/>
    <p:sldId id="267" r:id="rId14"/>
    <p:sldId id="268" r:id="rId15"/>
    <p:sldId id="269" r:id="rId16"/>
    <p:sldId id="270" r:id="rId17"/>
    <p:sldId id="271" r:id="rId18"/>
    <p:sldId id="272" r:id="rId19"/>
    <p:sldId id="273" r:id="rId20"/>
    <p:sldId id="284" r:id="rId21"/>
    <p:sldId id="274" r:id="rId22"/>
    <p:sldId id="278" r:id="rId23"/>
    <p:sldId id="275" r:id="rId24"/>
    <p:sldId id="276" r:id="rId25"/>
    <p:sldId id="277" r:id="rId26"/>
    <p:sldId id="279" r:id="rId27"/>
    <p:sldId id="280" r:id="rId28"/>
    <p:sldId id="281" r:id="rId29"/>
    <p:sldId id="285" r:id="rId30"/>
  </p:sldIdLst>
  <p:sldSz cx="12192000" cy="6858000"/>
  <p:notesSz cx="6858000" cy="9144000"/>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olaP" initials="P" lastIdx="0" clrIdx="0">
    <p:extLst>
      <p:ext uri="{19B8F6BF-5375-455C-9EA6-DF929625EA0E}">
        <p15:presenceInfo xmlns:p15="http://schemas.microsoft.com/office/powerpoint/2012/main" xmlns="" userId="Paola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DA37D80-6434-44D0-A028-1B22A696006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1" d="100"/>
          <a:sy n="71" d="100"/>
        </p:scale>
        <p:origin x="-702" y="-108"/>
      </p:cViewPr>
      <p:guideLst>
        <p:guide orient="horz" pos="2160"/>
        <p:guide pos="3840"/>
      </p:guideLst>
    </p:cSldViewPr>
  </p:slideViewPr>
  <p:notesTextViewPr>
    <p:cViewPr>
      <p:scale>
        <a:sx n="1" d="1"/>
        <a:sy n="1" d="1"/>
      </p:scale>
      <p:origin x="0" y="0"/>
    </p:cViewPr>
  </p:notesTextViewPr>
  <p:notesViewPr>
    <p:cSldViewPr snapToGrid="0">
      <p:cViewPr varScale="1">
        <p:scale>
          <a:sx n="91" d="100"/>
          <a:sy n="91" d="100"/>
        </p:scale>
        <p:origin x="3750" y="9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dirty="0"/>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66F42CEC-7CBA-435B-A8E4-0948F7B96564}" type="datetime1">
              <a:rPr lang="it-IT" smtClean="0"/>
              <a:pPr rtl="0"/>
              <a:t>08/02/2018</a:t>
            </a:fld>
            <a:endParaRPr lang="it-IT" dirty="0"/>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dirty="0"/>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402BA2C8-71FC-43D0-BD87-0547616971FA}" type="slidenum">
              <a:rPr lang="it-IT" smtClean="0"/>
              <a:pPr rtl="0"/>
              <a:t>‹N›</a:t>
            </a:fld>
            <a:endParaRPr lang="it-IT" dirty="0"/>
          </a:p>
        </p:txBody>
      </p:sp>
    </p:spTree>
    <p:extLst>
      <p:ext uri="{BB962C8B-B14F-4D97-AF65-F5344CB8AC3E}">
        <p14:creationId xmlns:p14="http://schemas.microsoft.com/office/powerpoint/2010/main" xmlns="" val="3729213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noProof="0"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AE50B6-50FE-47E1-8DF1-96979B269CD5}" type="datetime1">
              <a:rPr lang="it-IT" smtClean="0"/>
              <a:pPr/>
              <a:t>08/02/2018</a:t>
            </a:fld>
            <a:endParaRPr lang="it-IT" dirty="0"/>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it-IT" noProof="0" dirty="0"/>
          </a:p>
        </p:txBody>
      </p:sp>
      <p:sp>
        <p:nvSpPr>
          <p:cNvPr id="5" name="Segnaposto note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rtl="0"/>
            <a:r>
              <a:rPr lang="it-IT" noProof="0" dirty="0" smtClean="0"/>
              <a:t>Fare clic per modificare gli stili del testo dello schema</a:t>
            </a:r>
          </a:p>
          <a:p>
            <a:pPr lvl="1" rtl="0"/>
            <a:r>
              <a:rPr lang="it-IT" noProof="0" dirty="0" smtClean="0"/>
              <a:t>Secondo livello</a:t>
            </a:r>
          </a:p>
          <a:p>
            <a:pPr lvl="2" rtl="0"/>
            <a:r>
              <a:rPr lang="it-IT" noProof="0" dirty="0" smtClean="0"/>
              <a:t>Terzo livello</a:t>
            </a:r>
          </a:p>
          <a:p>
            <a:pPr lvl="3" rtl="0"/>
            <a:r>
              <a:rPr lang="it-IT" noProof="0" dirty="0" smtClean="0"/>
              <a:t>Quarto livello</a:t>
            </a:r>
          </a:p>
          <a:p>
            <a:pPr lvl="4" rtl="0"/>
            <a:r>
              <a:rPr lang="it-IT" noProof="0" dirty="0" smtClean="0"/>
              <a:t>Quinto livello</a:t>
            </a:r>
            <a:endParaRPr lang="it-IT" noProof="0" dirty="0"/>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noProof="0"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C6539446-6953-447E-A4E3-E7CFBF870046}" type="slidenum">
              <a:rPr lang="it-IT" noProof="0" smtClean="0"/>
              <a:pPr rtl="0"/>
              <a:t>‹N›</a:t>
            </a:fld>
            <a:endParaRPr lang="it-IT" noProof="0" dirty="0"/>
          </a:p>
        </p:txBody>
      </p:sp>
    </p:spTree>
    <p:extLst>
      <p:ext uri="{BB962C8B-B14F-4D97-AF65-F5344CB8AC3E}">
        <p14:creationId xmlns:p14="http://schemas.microsoft.com/office/powerpoint/2010/main" xmlns="" val="1423929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C6539446-6953-447E-A4E3-E7CFBF870046}" type="slidenum">
              <a:rPr lang="it-IT" smtClean="0"/>
              <a:pPr rtl="0"/>
              <a:t>1</a:t>
            </a:fld>
            <a:endParaRPr lang="it-IT" dirty="0"/>
          </a:p>
        </p:txBody>
      </p:sp>
    </p:spTree>
    <p:extLst>
      <p:ext uri="{BB962C8B-B14F-4D97-AF65-F5344CB8AC3E}">
        <p14:creationId xmlns:p14="http://schemas.microsoft.com/office/powerpoint/2010/main" xmlns="" val="1544383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C6539446-6953-447E-A4E3-E7CFBF870046}" type="slidenum">
              <a:rPr lang="it-IT" smtClean="0"/>
              <a:pPr rtl="0"/>
              <a:t>2</a:t>
            </a:fld>
            <a:endParaRPr lang="it-IT" dirty="0"/>
          </a:p>
        </p:txBody>
      </p:sp>
    </p:spTree>
    <p:extLst>
      <p:ext uri="{BB962C8B-B14F-4D97-AF65-F5344CB8AC3E}">
        <p14:creationId xmlns:p14="http://schemas.microsoft.com/office/powerpoint/2010/main" xmlns="" val="2686784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C6539446-6953-447E-A4E3-E7CFBF870046}" type="slidenum">
              <a:rPr lang="it-IT" noProof="0" smtClean="0"/>
              <a:pPr rtl="0"/>
              <a:t>18</a:t>
            </a:fld>
            <a:endParaRPr lang="it-IT" noProof="0" dirty="0"/>
          </a:p>
        </p:txBody>
      </p:sp>
    </p:spTree>
    <p:extLst>
      <p:ext uri="{BB962C8B-B14F-4D97-AF65-F5344CB8AC3E}">
        <p14:creationId xmlns:p14="http://schemas.microsoft.com/office/powerpoint/2010/main" xmlns="" val="18478988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acqua3"/>
          <p:cNvSpPr/>
          <p:nvPr/>
        </p:nvSpPr>
        <p:spPr bwMode="gray">
          <a:xfrm>
            <a:off x="2552" y="5243129"/>
            <a:ext cx="12188952" cy="1614871"/>
          </a:xfrm>
          <a:prstGeom prst="rect">
            <a:avLst/>
          </a:prstGeom>
          <a:gradFill>
            <a:gsLst>
              <a:gs pos="833">
                <a:schemeClr val="accent2">
                  <a:lumMod val="60000"/>
                  <a:lumOff val="40000"/>
                  <a:alpha val="38000"/>
                </a:schemeClr>
              </a:gs>
              <a:gs pos="23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5" name="cielo"/>
          <p:cNvSpPr/>
          <p:nvPr/>
        </p:nvSpPr>
        <p:spPr bwMode="white">
          <a:xfrm>
            <a:off x="2552" y="0"/>
            <a:ext cx="12188952" cy="5334000"/>
          </a:xfrm>
          <a:prstGeom prst="rect">
            <a:avLst/>
          </a:prstGeom>
          <a:gradFill>
            <a:gsLst>
              <a:gs pos="0">
                <a:schemeClr val="accent2">
                  <a:lumMod val="60000"/>
                  <a:lumOff val="40000"/>
                  <a:alpha val="80000"/>
                </a:schemeClr>
              </a:gs>
              <a:gs pos="99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pic>
        <p:nvPicPr>
          <p:cNvPr id="6" name="acqua2"/>
          <p:cNvPicPr>
            <a:picLocks noChangeAspect="1"/>
          </p:cNvPicPr>
          <p:nvPr/>
        </p:nvPicPr>
        <p:blipFill rotWithShape="1">
          <a:blip r:embed="rId2" cstate="print">
            <a:extLst>
              <a:ext uri="{28A0092B-C50C-407E-A947-70E740481C1C}">
                <a14:useLocalDpi xmlns:a14="http://schemas.microsoft.com/office/drawing/2010/main" xmlns="" val="0"/>
              </a:ext>
            </a:extLst>
          </a:blip>
          <a:srcRect l="2674" r="9901"/>
          <a:stretch/>
        </p:blipFill>
        <p:spPr bwMode="ltGray">
          <a:xfrm>
            <a:off x="-1425" y="5497897"/>
            <a:ext cx="12188952" cy="463209"/>
          </a:xfrm>
          <a:prstGeom prst="rect">
            <a:avLst/>
          </a:prstGeom>
          <a:noFill/>
          <a:ln>
            <a:noFill/>
          </a:ln>
        </p:spPr>
      </p:pic>
      <p:pic>
        <p:nvPicPr>
          <p:cNvPr id="7" name="acqua1"/>
          <p:cNvPicPr>
            <a:picLocks noChangeAspect="1"/>
          </p:cNvPicPr>
          <p:nvPr/>
        </p:nvPicPr>
        <p:blipFill rotWithShape="1">
          <a:blip r:embed="rId3" cstate="print">
            <a:duotone>
              <a:schemeClr val="accent2">
                <a:shade val="45000"/>
                <a:satMod val="135000"/>
              </a:schemeClr>
              <a:prstClr val="white"/>
            </a:duotone>
            <a:extLst>
              <a:ext uri="{28A0092B-C50C-407E-A947-70E740481C1C}">
                <a14:useLocalDpi xmlns:a14="http://schemas.microsoft.com/office/drawing/2010/main" xmlns="" val="0"/>
              </a:ext>
            </a:extLst>
          </a:blip>
          <a:srcRect l="6218" r="6356"/>
          <a:stretch/>
        </p:blipFill>
        <p:spPr bwMode="gray">
          <a:xfrm flipH="1">
            <a:off x="-1425" y="5221111"/>
            <a:ext cx="12188952" cy="268288"/>
          </a:xfrm>
          <a:prstGeom prst="rect">
            <a:avLst/>
          </a:prstGeom>
          <a:noFill/>
          <a:ln>
            <a:noFill/>
          </a:ln>
        </p:spPr>
      </p:pic>
      <p:sp>
        <p:nvSpPr>
          <p:cNvPr id="8" name="Rettangolo 7"/>
          <p:cNvSpPr/>
          <p:nvPr/>
        </p:nvSpPr>
        <p:spPr>
          <a:xfrm>
            <a:off x="-1425" y="5961106"/>
            <a:ext cx="12188952" cy="896846"/>
          </a:xfrm>
          <a:prstGeom prst="rect">
            <a:avLst/>
          </a:prstGeom>
          <a:gradFill>
            <a:gsLst>
              <a:gs pos="25000">
                <a:schemeClr val="accent6">
                  <a:lumMod val="60000"/>
                  <a:lumOff val="40000"/>
                  <a:alpha val="0"/>
                </a:schemeClr>
              </a:gs>
              <a:gs pos="100000">
                <a:schemeClr val="accent6"/>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2" name="Titolo 1"/>
          <p:cNvSpPr>
            <a:spLocks noGrp="1"/>
          </p:cNvSpPr>
          <p:nvPr>
            <p:ph type="ctrTitle"/>
          </p:nvPr>
        </p:nvSpPr>
        <p:spPr>
          <a:xfrm>
            <a:off x="1305872" y="1309047"/>
            <a:ext cx="9602789" cy="2667000"/>
          </a:xfrm>
        </p:spPr>
        <p:txBody>
          <a:bodyPr rtlCol="0" anchor="b">
            <a:noAutofit/>
          </a:bodyPr>
          <a:lstStyle>
            <a:lvl1pPr algn="ctr">
              <a:defRPr sz="6000"/>
            </a:lvl1pPr>
          </a:lstStyle>
          <a:p>
            <a:pPr rtl="0"/>
            <a:r>
              <a:rPr lang="it-IT" smtClean="0"/>
              <a:t>Fare clic per modificare lo stile del titolo</a:t>
            </a:r>
            <a:endParaRPr lang="it-IT" dirty="0"/>
          </a:p>
        </p:txBody>
      </p:sp>
      <p:sp>
        <p:nvSpPr>
          <p:cNvPr id="3" name="Sottotitolo 2"/>
          <p:cNvSpPr>
            <a:spLocks noGrp="1"/>
          </p:cNvSpPr>
          <p:nvPr>
            <p:ph type="subTitle" idx="1"/>
          </p:nvPr>
        </p:nvSpPr>
        <p:spPr>
          <a:xfrm>
            <a:off x="1305872" y="4038600"/>
            <a:ext cx="9601200" cy="990600"/>
          </a:xfrm>
        </p:spPr>
        <p:txBody>
          <a:bodyPr rtlCol="0">
            <a:normAutofit/>
          </a:bodyPr>
          <a:lstStyle>
            <a:lvl1pPr marL="0" indent="0" algn="ctr">
              <a:spcBef>
                <a:spcPts val="0"/>
              </a:spcBef>
              <a:buNone/>
              <a:defRPr sz="1800" cap="all" baseline="0">
                <a:solidFill>
                  <a:schemeClr val="accent2">
                    <a:lumMod val="7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it-IT" smtClean="0"/>
              <a:t>Fare clic per modificare lo stile del sottotitolo dello schema</a:t>
            </a:r>
            <a:endParaRPr lang="it-IT" dirty="0"/>
          </a:p>
        </p:txBody>
      </p:sp>
    </p:spTree>
    <p:extLst>
      <p:ext uri="{BB962C8B-B14F-4D97-AF65-F5344CB8AC3E}">
        <p14:creationId xmlns:p14="http://schemas.microsoft.com/office/powerpoint/2010/main" xmlns="" val="294236191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smtClean="0"/>
              <a:t>Fare clic per modificare lo stile del titolo</a:t>
            </a:r>
            <a:endParaRPr lang="it-IT" dirty="0"/>
          </a:p>
        </p:txBody>
      </p:sp>
      <p:sp>
        <p:nvSpPr>
          <p:cNvPr id="3" name="Segnaposto testo verticale 2"/>
          <p:cNvSpPr>
            <a:spLocks noGrp="1"/>
          </p:cNvSpPr>
          <p:nvPr>
            <p:ph type="body" orient="vert" idx="1"/>
          </p:nvPr>
        </p:nvSpPr>
        <p:spPr/>
        <p:txBody>
          <a:bodyPr vert="eaVert" rtlCol="0"/>
          <a:lstStyle/>
          <a:p>
            <a:pPr lvl="0" rtl="0"/>
            <a:r>
              <a:rPr lang="it-IT" smtClean="0"/>
              <a:t>Fare clic per modificare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5" name="Segnaposto piè di pagina 4"/>
          <p:cNvSpPr>
            <a:spLocks noGrp="1"/>
          </p:cNvSpPr>
          <p:nvPr>
            <p:ph type="ftr" sz="quarter" idx="11"/>
          </p:nvPr>
        </p:nvSpPr>
        <p:spPr/>
        <p:txBody>
          <a:bodyPr rtlCol="0"/>
          <a:lstStyle/>
          <a:p>
            <a:pPr rtl="0"/>
            <a:r>
              <a:rPr lang="it-IT" dirty="0" smtClean="0"/>
              <a:t>Aggiungere un piè di pagina</a:t>
            </a:r>
            <a:endParaRPr lang="it-IT" dirty="0"/>
          </a:p>
        </p:txBody>
      </p:sp>
      <p:sp>
        <p:nvSpPr>
          <p:cNvPr id="4" name="Segnaposto data 3"/>
          <p:cNvSpPr>
            <a:spLocks noGrp="1"/>
          </p:cNvSpPr>
          <p:nvPr>
            <p:ph type="dt" sz="half" idx="10"/>
          </p:nvPr>
        </p:nvSpPr>
        <p:spPr/>
        <p:txBody>
          <a:bodyPr rtlCol="0"/>
          <a:lstStyle>
            <a:lvl1pPr>
              <a:defRPr/>
            </a:lvl1pPr>
          </a:lstStyle>
          <a:p>
            <a:fld id="{29FDD653-2527-487D-B70B-62969A1A2CBC}" type="datetime1">
              <a:rPr lang="it-IT" smtClean="0"/>
              <a:pPr/>
              <a:t>08/02/2018</a:t>
            </a:fld>
            <a:endParaRPr lang="it-IT" dirty="0"/>
          </a:p>
        </p:txBody>
      </p:sp>
      <p:sp>
        <p:nvSpPr>
          <p:cNvPr id="6" name="Segnaposto numero diapositiva 5"/>
          <p:cNvSpPr>
            <a:spLocks noGrp="1"/>
          </p:cNvSpPr>
          <p:nvPr>
            <p:ph type="sldNum" sz="quarter" idx="12"/>
          </p:nvPr>
        </p:nvSpPr>
        <p:spPr/>
        <p:txBody>
          <a:bodyPr rtlCol="0"/>
          <a:lstStyle/>
          <a:p>
            <a:pPr rtl="0"/>
            <a:fld id="{4FAB73BC-B049-4115-A692-8D63A059BFB8}" type="slidenum">
              <a:rPr lang="it-IT" smtClean="0"/>
              <a:pPr rtl="0"/>
              <a:t>‹N›</a:t>
            </a:fld>
            <a:endParaRPr lang="it-IT" dirty="0"/>
          </a:p>
        </p:txBody>
      </p:sp>
    </p:spTree>
    <p:extLst>
      <p:ext uri="{BB962C8B-B14F-4D97-AF65-F5344CB8AC3E}">
        <p14:creationId xmlns:p14="http://schemas.microsoft.com/office/powerpoint/2010/main" xmlns="" val="35362568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274638"/>
            <a:ext cx="2628900" cy="5440362"/>
          </a:xfrm>
        </p:spPr>
        <p:txBody>
          <a:bodyPr vert="eaVert" rtlCol="0"/>
          <a:lstStyle/>
          <a:p>
            <a:pPr rtl="0"/>
            <a:r>
              <a:rPr lang="it-IT" smtClean="0"/>
              <a:t>Fare clic per modificare lo stile del titolo</a:t>
            </a:r>
            <a:endParaRPr lang="it-IT" dirty="0"/>
          </a:p>
        </p:txBody>
      </p:sp>
      <p:sp>
        <p:nvSpPr>
          <p:cNvPr id="3" name="Segnaposto testo verticale 2"/>
          <p:cNvSpPr>
            <a:spLocks noGrp="1"/>
          </p:cNvSpPr>
          <p:nvPr>
            <p:ph type="body" orient="vert" idx="1"/>
          </p:nvPr>
        </p:nvSpPr>
        <p:spPr>
          <a:xfrm>
            <a:off x="838200" y="274638"/>
            <a:ext cx="7734300" cy="5440362"/>
          </a:xfrm>
        </p:spPr>
        <p:txBody>
          <a:bodyPr vert="eaVert" rtlCol="0"/>
          <a:lstStyle/>
          <a:p>
            <a:pPr lvl="0" rtl="0"/>
            <a:r>
              <a:rPr lang="it-IT" smtClean="0"/>
              <a:t>Fare clic per modificare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5" name="Segnaposto piè di pagina 4"/>
          <p:cNvSpPr>
            <a:spLocks noGrp="1"/>
          </p:cNvSpPr>
          <p:nvPr>
            <p:ph type="ftr" sz="quarter" idx="11"/>
          </p:nvPr>
        </p:nvSpPr>
        <p:spPr/>
        <p:txBody>
          <a:bodyPr rtlCol="0"/>
          <a:lstStyle/>
          <a:p>
            <a:pPr rtl="0"/>
            <a:r>
              <a:rPr lang="it-IT" dirty="0" smtClean="0"/>
              <a:t>Aggiungere un piè di pagina</a:t>
            </a:r>
            <a:endParaRPr lang="it-IT" dirty="0"/>
          </a:p>
        </p:txBody>
      </p:sp>
      <p:sp>
        <p:nvSpPr>
          <p:cNvPr id="4" name="Segnaposto data 3"/>
          <p:cNvSpPr>
            <a:spLocks noGrp="1"/>
          </p:cNvSpPr>
          <p:nvPr>
            <p:ph type="dt" sz="half" idx="10"/>
          </p:nvPr>
        </p:nvSpPr>
        <p:spPr/>
        <p:txBody>
          <a:bodyPr rtlCol="0"/>
          <a:lstStyle>
            <a:lvl1pPr>
              <a:defRPr/>
            </a:lvl1pPr>
          </a:lstStyle>
          <a:p>
            <a:fld id="{C51D4DFC-564C-4BBE-9B1C-936397FDD051}" type="datetime1">
              <a:rPr lang="it-IT" smtClean="0"/>
              <a:pPr/>
              <a:t>08/02/2018</a:t>
            </a:fld>
            <a:endParaRPr lang="it-IT" dirty="0"/>
          </a:p>
        </p:txBody>
      </p:sp>
      <p:sp>
        <p:nvSpPr>
          <p:cNvPr id="6" name="Segnaposto numero diapositiva 5"/>
          <p:cNvSpPr>
            <a:spLocks noGrp="1"/>
          </p:cNvSpPr>
          <p:nvPr>
            <p:ph type="sldNum" sz="quarter" idx="12"/>
          </p:nvPr>
        </p:nvSpPr>
        <p:spPr/>
        <p:txBody>
          <a:bodyPr rtlCol="0"/>
          <a:lstStyle/>
          <a:p>
            <a:pPr rtl="0"/>
            <a:fld id="{4FAB73BC-B049-4115-A692-8D63A059BFB8}" type="slidenum">
              <a:rPr lang="it-IT" smtClean="0"/>
              <a:pPr rtl="0"/>
              <a:t>‹N›</a:t>
            </a:fld>
            <a:endParaRPr lang="it-IT" dirty="0"/>
          </a:p>
        </p:txBody>
      </p:sp>
    </p:spTree>
    <p:extLst>
      <p:ext uri="{BB962C8B-B14F-4D97-AF65-F5344CB8AC3E}">
        <p14:creationId xmlns:p14="http://schemas.microsoft.com/office/powerpoint/2010/main" xmlns="" val="135865168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smtClean="0"/>
              <a:t>Fare clic per modificare lo stile del titolo</a:t>
            </a:r>
            <a:endParaRPr lang="it-IT" dirty="0"/>
          </a:p>
        </p:txBody>
      </p:sp>
      <p:sp>
        <p:nvSpPr>
          <p:cNvPr id="3" name="Segnaposto contenuto 2"/>
          <p:cNvSpPr>
            <a:spLocks noGrp="1"/>
          </p:cNvSpPr>
          <p:nvPr>
            <p:ph idx="1"/>
          </p:nvPr>
        </p:nvSpPr>
        <p:spPr/>
        <p:txBody>
          <a:bodyPr rtlCol="0"/>
          <a:lstStyle>
            <a:lvl5pPr>
              <a:defRPr/>
            </a:lvl5pPr>
          </a:lstStyle>
          <a:p>
            <a:pPr lvl="0" rtl="0"/>
            <a:r>
              <a:rPr lang="it-IT" smtClean="0"/>
              <a:t>Fare clic per modificare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5" name="Segnaposto piè di pagina 4"/>
          <p:cNvSpPr>
            <a:spLocks noGrp="1"/>
          </p:cNvSpPr>
          <p:nvPr>
            <p:ph type="ftr" sz="quarter" idx="11"/>
          </p:nvPr>
        </p:nvSpPr>
        <p:spPr/>
        <p:txBody>
          <a:bodyPr rtlCol="0"/>
          <a:lstStyle/>
          <a:p>
            <a:pPr rtl="0"/>
            <a:r>
              <a:rPr lang="it-IT" dirty="0" smtClean="0"/>
              <a:t>Aggiungere un piè di pagina</a:t>
            </a:r>
            <a:endParaRPr lang="it-IT" dirty="0"/>
          </a:p>
        </p:txBody>
      </p:sp>
      <p:sp>
        <p:nvSpPr>
          <p:cNvPr id="4" name="Segnaposto data 3"/>
          <p:cNvSpPr>
            <a:spLocks noGrp="1"/>
          </p:cNvSpPr>
          <p:nvPr>
            <p:ph type="dt" sz="half" idx="10"/>
          </p:nvPr>
        </p:nvSpPr>
        <p:spPr/>
        <p:txBody>
          <a:bodyPr rtlCol="0"/>
          <a:lstStyle>
            <a:lvl1pPr>
              <a:defRPr/>
            </a:lvl1pPr>
          </a:lstStyle>
          <a:p>
            <a:fld id="{C2FDF074-B642-40CE-8266-1C7123AA53DB}" type="datetime1">
              <a:rPr lang="it-IT" smtClean="0"/>
              <a:pPr/>
              <a:t>08/02/2018</a:t>
            </a:fld>
            <a:endParaRPr lang="it-IT" dirty="0"/>
          </a:p>
        </p:txBody>
      </p:sp>
      <p:sp>
        <p:nvSpPr>
          <p:cNvPr id="6" name="Segnaposto numero diapositiva 5"/>
          <p:cNvSpPr>
            <a:spLocks noGrp="1"/>
          </p:cNvSpPr>
          <p:nvPr>
            <p:ph type="sldNum" sz="quarter" idx="12"/>
          </p:nvPr>
        </p:nvSpPr>
        <p:spPr/>
        <p:txBody>
          <a:bodyPr rtlCol="0"/>
          <a:lstStyle/>
          <a:p>
            <a:pPr rtl="0"/>
            <a:fld id="{4FAB73BC-B049-4115-A692-8D63A059BFB8}" type="slidenum">
              <a:rPr lang="it-IT" smtClean="0"/>
              <a:pPr rtl="0"/>
              <a:t>‹N›</a:t>
            </a:fld>
            <a:endParaRPr lang="it-IT" dirty="0"/>
          </a:p>
        </p:txBody>
      </p:sp>
    </p:spTree>
    <p:extLst>
      <p:ext uri="{BB962C8B-B14F-4D97-AF65-F5344CB8AC3E}">
        <p14:creationId xmlns:p14="http://schemas.microsoft.com/office/powerpoint/2010/main" xmlns="" val="340508237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cielo"/>
          <p:cNvSpPr/>
          <p:nvPr/>
        </p:nvSpPr>
        <p:spPr>
          <a:xfrm>
            <a:off x="2552" y="-1"/>
            <a:ext cx="12188952"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rtl="0"/>
            <a:endParaRPr lang="it-IT" dirty="0"/>
          </a:p>
        </p:txBody>
      </p:sp>
      <p:sp>
        <p:nvSpPr>
          <p:cNvPr id="2" name="Titolo 1"/>
          <p:cNvSpPr>
            <a:spLocks noGrp="1"/>
          </p:cNvSpPr>
          <p:nvPr>
            <p:ph type="title"/>
          </p:nvPr>
        </p:nvSpPr>
        <p:spPr>
          <a:xfrm>
            <a:off x="1293813" y="1309047"/>
            <a:ext cx="9601252" cy="2667000"/>
          </a:xfrm>
        </p:spPr>
        <p:txBody>
          <a:bodyPr rtlCol="0" anchor="b">
            <a:normAutofit/>
          </a:bodyPr>
          <a:lstStyle>
            <a:lvl1pPr algn="ctr">
              <a:defRPr sz="6000" b="0"/>
            </a:lvl1pPr>
          </a:lstStyle>
          <a:p>
            <a:pPr rtl="0"/>
            <a:r>
              <a:rPr lang="it-IT" smtClean="0"/>
              <a:t>Fare clic per modificare lo stile del titolo</a:t>
            </a:r>
            <a:endParaRPr lang="it-IT" dirty="0"/>
          </a:p>
        </p:txBody>
      </p:sp>
      <p:sp>
        <p:nvSpPr>
          <p:cNvPr id="3" name="Segnaposto testo 2"/>
          <p:cNvSpPr>
            <a:spLocks noGrp="1"/>
          </p:cNvSpPr>
          <p:nvPr>
            <p:ph type="body" idx="1"/>
          </p:nvPr>
        </p:nvSpPr>
        <p:spPr>
          <a:xfrm>
            <a:off x="1293813" y="4038600"/>
            <a:ext cx="9601200" cy="1143000"/>
          </a:xfrm>
        </p:spPr>
        <p:txBody>
          <a:bodyPr rtlCol="0" anchor="t">
            <a:normAutofit/>
          </a:bodyPr>
          <a:lstStyle>
            <a:lvl1pPr marL="0" indent="0" algn="ctr">
              <a:spcBef>
                <a:spcPts val="0"/>
              </a:spcBef>
              <a:buNone/>
              <a:defRPr sz="2000" cap="all" baseline="0">
                <a:solidFill>
                  <a:schemeClr val="accent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it-IT" smtClean="0"/>
              <a:t>Fare clic per modificare stili del testo dello schema</a:t>
            </a:r>
          </a:p>
        </p:txBody>
      </p:sp>
      <p:sp>
        <p:nvSpPr>
          <p:cNvPr id="5" name="Segnaposto piè di pagina 4"/>
          <p:cNvSpPr>
            <a:spLocks noGrp="1"/>
          </p:cNvSpPr>
          <p:nvPr>
            <p:ph type="ftr" sz="quarter" idx="11"/>
          </p:nvPr>
        </p:nvSpPr>
        <p:spPr/>
        <p:txBody>
          <a:bodyPr rtlCol="0"/>
          <a:lstStyle/>
          <a:p>
            <a:pPr rtl="0"/>
            <a:r>
              <a:rPr lang="it-IT" dirty="0" smtClean="0"/>
              <a:t>Aggiungere un piè di pagina</a:t>
            </a:r>
            <a:endParaRPr lang="it-IT" dirty="0"/>
          </a:p>
        </p:txBody>
      </p:sp>
      <p:sp>
        <p:nvSpPr>
          <p:cNvPr id="4" name="Segnaposto data 3"/>
          <p:cNvSpPr>
            <a:spLocks noGrp="1"/>
          </p:cNvSpPr>
          <p:nvPr>
            <p:ph type="dt" sz="half" idx="10"/>
          </p:nvPr>
        </p:nvSpPr>
        <p:spPr/>
        <p:txBody>
          <a:bodyPr rtlCol="0"/>
          <a:lstStyle>
            <a:lvl1pPr>
              <a:defRPr/>
            </a:lvl1pPr>
          </a:lstStyle>
          <a:p>
            <a:fld id="{E70AA068-3346-4BA7-AECB-4D21FA6245CC}" type="datetime1">
              <a:rPr lang="it-IT" smtClean="0"/>
              <a:pPr/>
              <a:t>08/02/2018</a:t>
            </a:fld>
            <a:endParaRPr lang="it-IT" dirty="0"/>
          </a:p>
        </p:txBody>
      </p:sp>
      <p:sp>
        <p:nvSpPr>
          <p:cNvPr id="6" name="Segnaposto numero diapositiva 5"/>
          <p:cNvSpPr>
            <a:spLocks noGrp="1"/>
          </p:cNvSpPr>
          <p:nvPr>
            <p:ph type="sldNum" sz="quarter" idx="12"/>
          </p:nvPr>
        </p:nvSpPr>
        <p:spPr/>
        <p:txBody>
          <a:bodyPr rtlCol="0"/>
          <a:lstStyle/>
          <a:p>
            <a:pPr rtl="0"/>
            <a:fld id="{4FAB73BC-B049-4115-A692-8D63A059BFB8}" type="slidenum">
              <a:rPr lang="it-IT" smtClean="0"/>
              <a:pPr rtl="0"/>
              <a:t>‹N›</a:t>
            </a:fld>
            <a:endParaRPr lang="it-IT" dirty="0"/>
          </a:p>
        </p:txBody>
      </p:sp>
    </p:spTree>
    <p:extLst>
      <p:ext uri="{BB962C8B-B14F-4D97-AF65-F5344CB8AC3E}">
        <p14:creationId xmlns:p14="http://schemas.microsoft.com/office/powerpoint/2010/main" xmlns="" val="30435599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smtClean="0"/>
              <a:t>Fare clic per modificare lo stile del titolo</a:t>
            </a:r>
            <a:endParaRPr lang="it-IT" dirty="0"/>
          </a:p>
        </p:txBody>
      </p:sp>
      <p:sp>
        <p:nvSpPr>
          <p:cNvPr id="4" name="Segnaposto contenuto 3"/>
          <p:cNvSpPr>
            <a:spLocks noGrp="1"/>
          </p:cNvSpPr>
          <p:nvPr>
            <p:ph sz="half" idx="2"/>
          </p:nvPr>
        </p:nvSpPr>
        <p:spPr>
          <a:xfrm>
            <a:off x="6278880" y="1572768"/>
            <a:ext cx="4572000" cy="4142232"/>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it-IT" smtClean="0"/>
              <a:t>Fare clic per modificare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3" name="Segnaposto contenuto 2"/>
          <p:cNvSpPr>
            <a:spLocks noGrp="1"/>
          </p:cNvSpPr>
          <p:nvPr>
            <p:ph sz="half" idx="1"/>
          </p:nvPr>
        </p:nvSpPr>
        <p:spPr>
          <a:xfrm>
            <a:off x="1341120" y="1572768"/>
            <a:ext cx="4572000" cy="4142232"/>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it-IT" smtClean="0"/>
              <a:t>Fare clic per modificare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6" name="Segnaposto piè di pagina 5"/>
          <p:cNvSpPr>
            <a:spLocks noGrp="1"/>
          </p:cNvSpPr>
          <p:nvPr>
            <p:ph type="ftr" sz="quarter" idx="11"/>
          </p:nvPr>
        </p:nvSpPr>
        <p:spPr/>
        <p:txBody>
          <a:bodyPr rtlCol="0"/>
          <a:lstStyle/>
          <a:p>
            <a:pPr rtl="0"/>
            <a:r>
              <a:rPr lang="it-IT" dirty="0" smtClean="0"/>
              <a:t>Aggiungere un piè di pagina</a:t>
            </a:r>
            <a:endParaRPr lang="it-IT" dirty="0"/>
          </a:p>
        </p:txBody>
      </p:sp>
      <p:sp>
        <p:nvSpPr>
          <p:cNvPr id="5" name="Segnaposto data 4"/>
          <p:cNvSpPr>
            <a:spLocks noGrp="1"/>
          </p:cNvSpPr>
          <p:nvPr>
            <p:ph type="dt" sz="half" idx="10"/>
          </p:nvPr>
        </p:nvSpPr>
        <p:spPr/>
        <p:txBody>
          <a:bodyPr rtlCol="0"/>
          <a:lstStyle>
            <a:lvl1pPr>
              <a:defRPr/>
            </a:lvl1pPr>
          </a:lstStyle>
          <a:p>
            <a:fld id="{D2AF9E8A-61F7-4EE8-82AF-AC0BD966039B}" type="datetime1">
              <a:rPr lang="it-IT" smtClean="0"/>
              <a:pPr/>
              <a:t>08/02/2018</a:t>
            </a:fld>
            <a:endParaRPr lang="it-IT" dirty="0"/>
          </a:p>
        </p:txBody>
      </p:sp>
      <p:sp>
        <p:nvSpPr>
          <p:cNvPr id="7" name="Segnaposto numero diapositiva 6"/>
          <p:cNvSpPr>
            <a:spLocks noGrp="1"/>
          </p:cNvSpPr>
          <p:nvPr>
            <p:ph type="sldNum" sz="quarter" idx="12"/>
          </p:nvPr>
        </p:nvSpPr>
        <p:spPr/>
        <p:txBody>
          <a:bodyPr rtlCol="0"/>
          <a:lstStyle/>
          <a:p>
            <a:pPr rtl="0"/>
            <a:fld id="{4FAB73BC-B049-4115-A692-8D63A059BFB8}" type="slidenum">
              <a:rPr lang="it-IT" smtClean="0"/>
              <a:pPr rtl="0"/>
              <a:t>‹N›</a:t>
            </a:fld>
            <a:endParaRPr lang="it-IT" dirty="0"/>
          </a:p>
        </p:txBody>
      </p:sp>
    </p:spTree>
    <p:extLst>
      <p:ext uri="{BB962C8B-B14F-4D97-AF65-F5344CB8AC3E}">
        <p14:creationId xmlns:p14="http://schemas.microsoft.com/office/powerpoint/2010/main" xmlns="" val="424937877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fronto">
    <p:spTree>
      <p:nvGrpSpPr>
        <p:cNvPr id="1" name=""/>
        <p:cNvGrpSpPr/>
        <p:nvPr/>
      </p:nvGrpSpPr>
      <p:grpSpPr>
        <a:xfrm>
          <a:off x="0" y="0"/>
          <a:ext cx="0" cy="0"/>
          <a:chOff x="0" y="0"/>
          <a:chExt cx="0" cy="0"/>
        </a:xfrm>
      </p:grpSpPr>
      <p:sp>
        <p:nvSpPr>
          <p:cNvPr id="10" name="Titolo 9"/>
          <p:cNvSpPr>
            <a:spLocks noGrp="1"/>
          </p:cNvSpPr>
          <p:nvPr>
            <p:ph type="title"/>
          </p:nvPr>
        </p:nvSpPr>
        <p:spPr/>
        <p:txBody>
          <a:bodyPr rtlCol="0"/>
          <a:lstStyle/>
          <a:p>
            <a:pPr rtl="0"/>
            <a:r>
              <a:rPr lang="it-IT" smtClean="0"/>
              <a:t>Fare clic per modificare lo stile del titolo</a:t>
            </a:r>
            <a:endParaRPr lang="it-IT" dirty="0"/>
          </a:p>
        </p:txBody>
      </p:sp>
      <p:sp>
        <p:nvSpPr>
          <p:cNvPr id="3" name="Segnaposto testo 2"/>
          <p:cNvSpPr>
            <a:spLocks noGrp="1"/>
          </p:cNvSpPr>
          <p:nvPr>
            <p:ph type="body" idx="1"/>
          </p:nvPr>
        </p:nvSpPr>
        <p:spPr>
          <a:xfrm>
            <a:off x="1341120" y="1572768"/>
            <a:ext cx="4572000" cy="766588"/>
          </a:xfrm>
        </p:spPr>
        <p:txBody>
          <a:bodyPr rtlCol="0"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smtClean="0"/>
              <a:t>Fare clic per modificare stili del testo dello schema</a:t>
            </a:r>
          </a:p>
        </p:txBody>
      </p:sp>
      <p:sp>
        <p:nvSpPr>
          <p:cNvPr id="4" name="Segnaposto contenuto 3"/>
          <p:cNvSpPr>
            <a:spLocks noGrp="1"/>
          </p:cNvSpPr>
          <p:nvPr>
            <p:ph sz="half" idx="2"/>
          </p:nvPr>
        </p:nvSpPr>
        <p:spPr>
          <a:xfrm>
            <a:off x="1341120" y="2365861"/>
            <a:ext cx="4572000" cy="3349140"/>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it-IT" smtClean="0"/>
              <a:t>Fare clic per modificare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5" name="Segnaposto testo 4"/>
          <p:cNvSpPr>
            <a:spLocks noGrp="1"/>
          </p:cNvSpPr>
          <p:nvPr>
            <p:ph type="body" sz="quarter" idx="3"/>
          </p:nvPr>
        </p:nvSpPr>
        <p:spPr>
          <a:xfrm>
            <a:off x="6278880" y="1572768"/>
            <a:ext cx="4572000" cy="766588"/>
          </a:xfrm>
        </p:spPr>
        <p:txBody>
          <a:bodyPr rtlCol="0"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smtClean="0"/>
              <a:t>Fare clic per modificare stili del testo dello schema</a:t>
            </a:r>
          </a:p>
        </p:txBody>
      </p:sp>
      <p:sp>
        <p:nvSpPr>
          <p:cNvPr id="6" name="Segnaposto contenuto 5"/>
          <p:cNvSpPr>
            <a:spLocks noGrp="1"/>
          </p:cNvSpPr>
          <p:nvPr>
            <p:ph sz="quarter" idx="4"/>
          </p:nvPr>
        </p:nvSpPr>
        <p:spPr>
          <a:xfrm>
            <a:off x="6278880" y="2365861"/>
            <a:ext cx="4572000" cy="3349140"/>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it-IT" smtClean="0"/>
              <a:t>Fare clic per modificare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8" name="Segnaposto piè di pagina 7"/>
          <p:cNvSpPr>
            <a:spLocks noGrp="1"/>
          </p:cNvSpPr>
          <p:nvPr>
            <p:ph type="ftr" sz="quarter" idx="11"/>
          </p:nvPr>
        </p:nvSpPr>
        <p:spPr/>
        <p:txBody>
          <a:bodyPr rtlCol="0"/>
          <a:lstStyle/>
          <a:p>
            <a:pPr rtl="0"/>
            <a:r>
              <a:rPr lang="it-IT" dirty="0" smtClean="0"/>
              <a:t>Aggiungere un piè di pagina</a:t>
            </a:r>
            <a:endParaRPr lang="it-IT" dirty="0"/>
          </a:p>
        </p:txBody>
      </p:sp>
      <p:sp>
        <p:nvSpPr>
          <p:cNvPr id="7" name="Segnaposto data 6"/>
          <p:cNvSpPr>
            <a:spLocks noGrp="1"/>
          </p:cNvSpPr>
          <p:nvPr>
            <p:ph type="dt" sz="half" idx="10"/>
          </p:nvPr>
        </p:nvSpPr>
        <p:spPr/>
        <p:txBody>
          <a:bodyPr rtlCol="0"/>
          <a:lstStyle>
            <a:lvl1pPr>
              <a:defRPr/>
            </a:lvl1pPr>
          </a:lstStyle>
          <a:p>
            <a:fld id="{DBF37D3E-A21C-4E42-8F2D-AE132EA3AB66}" type="datetime1">
              <a:rPr lang="it-IT" smtClean="0"/>
              <a:pPr/>
              <a:t>08/02/2018</a:t>
            </a:fld>
            <a:endParaRPr lang="it-IT" dirty="0"/>
          </a:p>
        </p:txBody>
      </p:sp>
      <p:sp>
        <p:nvSpPr>
          <p:cNvPr id="9" name="Segnaposto numero diapositiva 8"/>
          <p:cNvSpPr>
            <a:spLocks noGrp="1"/>
          </p:cNvSpPr>
          <p:nvPr>
            <p:ph type="sldNum" sz="quarter" idx="12"/>
          </p:nvPr>
        </p:nvSpPr>
        <p:spPr/>
        <p:txBody>
          <a:bodyPr rtlCol="0"/>
          <a:lstStyle/>
          <a:p>
            <a:pPr rtl="0"/>
            <a:fld id="{4FAB73BC-B049-4115-A692-8D63A059BFB8}" type="slidenum">
              <a:rPr lang="it-IT" smtClean="0"/>
              <a:pPr rtl="0"/>
              <a:t>‹N›</a:t>
            </a:fld>
            <a:endParaRPr lang="it-IT" dirty="0"/>
          </a:p>
        </p:txBody>
      </p:sp>
    </p:spTree>
    <p:extLst>
      <p:ext uri="{BB962C8B-B14F-4D97-AF65-F5344CB8AC3E}">
        <p14:creationId xmlns:p14="http://schemas.microsoft.com/office/powerpoint/2010/main" xmlns="" val="107237812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olo titolo">
    <p:spTree>
      <p:nvGrpSpPr>
        <p:cNvPr id="1" name=""/>
        <p:cNvGrpSpPr/>
        <p:nvPr/>
      </p:nvGrpSpPr>
      <p:grpSpPr>
        <a:xfrm>
          <a:off x="0" y="0"/>
          <a:ext cx="0" cy="0"/>
          <a:chOff x="0" y="0"/>
          <a:chExt cx="0" cy="0"/>
        </a:xfrm>
      </p:grpSpPr>
      <p:sp>
        <p:nvSpPr>
          <p:cNvPr id="6" name="Titolo 5"/>
          <p:cNvSpPr>
            <a:spLocks noGrp="1"/>
          </p:cNvSpPr>
          <p:nvPr>
            <p:ph type="title"/>
          </p:nvPr>
        </p:nvSpPr>
        <p:spPr/>
        <p:txBody>
          <a:bodyPr rtlCol="0"/>
          <a:lstStyle/>
          <a:p>
            <a:pPr rtl="0"/>
            <a:r>
              <a:rPr lang="it-IT" smtClean="0"/>
              <a:t>Fare clic per modificare lo stile del titolo</a:t>
            </a:r>
            <a:endParaRPr lang="it-IT" dirty="0"/>
          </a:p>
        </p:txBody>
      </p:sp>
      <p:sp>
        <p:nvSpPr>
          <p:cNvPr id="4" name="Segnaposto piè di pagina 3"/>
          <p:cNvSpPr>
            <a:spLocks noGrp="1"/>
          </p:cNvSpPr>
          <p:nvPr>
            <p:ph type="ftr" sz="quarter" idx="11"/>
          </p:nvPr>
        </p:nvSpPr>
        <p:spPr/>
        <p:txBody>
          <a:bodyPr rtlCol="0"/>
          <a:lstStyle/>
          <a:p>
            <a:pPr rtl="0"/>
            <a:r>
              <a:rPr lang="it-IT" dirty="0" smtClean="0"/>
              <a:t>Aggiungere un piè di pagina</a:t>
            </a:r>
            <a:endParaRPr lang="it-IT" dirty="0"/>
          </a:p>
        </p:txBody>
      </p:sp>
      <p:sp>
        <p:nvSpPr>
          <p:cNvPr id="3" name="Segnaposto data 2"/>
          <p:cNvSpPr>
            <a:spLocks noGrp="1"/>
          </p:cNvSpPr>
          <p:nvPr>
            <p:ph type="dt" sz="half" idx="10"/>
          </p:nvPr>
        </p:nvSpPr>
        <p:spPr/>
        <p:txBody>
          <a:bodyPr rtlCol="0"/>
          <a:lstStyle>
            <a:lvl1pPr>
              <a:defRPr/>
            </a:lvl1pPr>
          </a:lstStyle>
          <a:p>
            <a:fld id="{CCC651FA-DFD0-48B8-8720-C2275140DE3E}" type="datetime1">
              <a:rPr lang="it-IT" smtClean="0"/>
              <a:pPr/>
              <a:t>08/02/2018</a:t>
            </a:fld>
            <a:endParaRPr lang="it-IT" dirty="0"/>
          </a:p>
        </p:txBody>
      </p:sp>
      <p:sp>
        <p:nvSpPr>
          <p:cNvPr id="5" name="Segnaposto numero diapositiva 4"/>
          <p:cNvSpPr>
            <a:spLocks noGrp="1"/>
          </p:cNvSpPr>
          <p:nvPr>
            <p:ph type="sldNum" sz="quarter" idx="12"/>
          </p:nvPr>
        </p:nvSpPr>
        <p:spPr/>
        <p:txBody>
          <a:bodyPr rtlCol="0"/>
          <a:lstStyle/>
          <a:p>
            <a:pPr rtl="0"/>
            <a:fld id="{4FAB73BC-B049-4115-A692-8D63A059BFB8}" type="slidenum">
              <a:rPr lang="it-IT" smtClean="0"/>
              <a:pPr rtl="0"/>
              <a:t>‹N›</a:t>
            </a:fld>
            <a:endParaRPr lang="it-IT" dirty="0"/>
          </a:p>
        </p:txBody>
      </p:sp>
    </p:spTree>
    <p:extLst>
      <p:ext uri="{BB962C8B-B14F-4D97-AF65-F5344CB8AC3E}">
        <p14:creationId xmlns:p14="http://schemas.microsoft.com/office/powerpoint/2010/main" xmlns="" val="368188669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o">
    <p:spTree>
      <p:nvGrpSpPr>
        <p:cNvPr id="1" name=""/>
        <p:cNvGrpSpPr/>
        <p:nvPr/>
      </p:nvGrpSpPr>
      <p:grpSpPr>
        <a:xfrm>
          <a:off x="0" y="0"/>
          <a:ext cx="0" cy="0"/>
          <a:chOff x="0" y="0"/>
          <a:chExt cx="0" cy="0"/>
        </a:xfrm>
      </p:grpSpPr>
      <p:sp>
        <p:nvSpPr>
          <p:cNvPr id="5" name="cielo"/>
          <p:cNvSpPr/>
          <p:nvPr/>
        </p:nvSpPr>
        <p:spPr>
          <a:xfrm>
            <a:off x="2552" y="-1"/>
            <a:ext cx="12188952"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rtl="0"/>
            <a:endParaRPr lang="it-IT" dirty="0"/>
          </a:p>
        </p:txBody>
      </p:sp>
      <p:sp>
        <p:nvSpPr>
          <p:cNvPr id="3" name="Segnaposto piè di pagina 2"/>
          <p:cNvSpPr>
            <a:spLocks noGrp="1"/>
          </p:cNvSpPr>
          <p:nvPr>
            <p:ph type="ftr" sz="quarter" idx="11"/>
          </p:nvPr>
        </p:nvSpPr>
        <p:spPr/>
        <p:txBody>
          <a:bodyPr rtlCol="0"/>
          <a:lstStyle/>
          <a:p>
            <a:pPr rtl="0"/>
            <a:r>
              <a:rPr lang="it-IT" dirty="0" smtClean="0"/>
              <a:t>Aggiungere un piè di pagina</a:t>
            </a:r>
            <a:endParaRPr lang="it-IT" dirty="0"/>
          </a:p>
        </p:txBody>
      </p:sp>
      <p:sp>
        <p:nvSpPr>
          <p:cNvPr id="2" name="Segnaposto data 1"/>
          <p:cNvSpPr>
            <a:spLocks noGrp="1"/>
          </p:cNvSpPr>
          <p:nvPr>
            <p:ph type="dt" sz="half" idx="10"/>
          </p:nvPr>
        </p:nvSpPr>
        <p:spPr/>
        <p:txBody>
          <a:bodyPr rtlCol="0"/>
          <a:lstStyle>
            <a:lvl1pPr>
              <a:defRPr/>
            </a:lvl1pPr>
          </a:lstStyle>
          <a:p>
            <a:fld id="{618FA673-6D5F-41BE-A77E-B19A5D349B40}" type="datetime1">
              <a:rPr lang="it-IT" smtClean="0"/>
              <a:pPr/>
              <a:t>08/02/2018</a:t>
            </a:fld>
            <a:endParaRPr lang="it-IT" dirty="0"/>
          </a:p>
        </p:txBody>
      </p:sp>
      <p:sp>
        <p:nvSpPr>
          <p:cNvPr id="4" name="Segnaposto numero diapositiva 3"/>
          <p:cNvSpPr>
            <a:spLocks noGrp="1"/>
          </p:cNvSpPr>
          <p:nvPr>
            <p:ph type="sldNum" sz="quarter" idx="12"/>
          </p:nvPr>
        </p:nvSpPr>
        <p:spPr/>
        <p:txBody>
          <a:bodyPr rtlCol="0"/>
          <a:lstStyle/>
          <a:p>
            <a:pPr rtl="0"/>
            <a:fld id="{4FAB73BC-B049-4115-A692-8D63A059BFB8}" type="slidenum">
              <a:rPr lang="it-IT" smtClean="0"/>
              <a:pPr rtl="0"/>
              <a:t>‹N›</a:t>
            </a:fld>
            <a:endParaRPr lang="it-IT" dirty="0"/>
          </a:p>
        </p:txBody>
      </p:sp>
    </p:spTree>
    <p:extLst>
      <p:ext uri="{BB962C8B-B14F-4D97-AF65-F5344CB8AC3E}">
        <p14:creationId xmlns:p14="http://schemas.microsoft.com/office/powerpoint/2010/main" xmlns="" val="49226242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127479" y="762000"/>
            <a:ext cx="3377133" cy="2743200"/>
          </a:xfrm>
        </p:spPr>
        <p:txBody>
          <a:bodyPr rtlCol="0" anchor="b">
            <a:normAutofit/>
          </a:bodyPr>
          <a:lstStyle>
            <a:lvl1pPr>
              <a:defRPr sz="3200" b="0"/>
            </a:lvl1pPr>
          </a:lstStyle>
          <a:p>
            <a:pPr rtl="0"/>
            <a:r>
              <a:rPr lang="it-IT" smtClean="0"/>
              <a:t>Fare clic per modificare lo stile del titolo</a:t>
            </a:r>
            <a:endParaRPr lang="it-IT" dirty="0"/>
          </a:p>
        </p:txBody>
      </p:sp>
      <p:sp>
        <p:nvSpPr>
          <p:cNvPr id="3" name="Segnaposto contenuto 2"/>
          <p:cNvSpPr>
            <a:spLocks noGrp="1"/>
          </p:cNvSpPr>
          <p:nvPr>
            <p:ph idx="1"/>
          </p:nvPr>
        </p:nvSpPr>
        <p:spPr>
          <a:xfrm>
            <a:off x="760413" y="685800"/>
            <a:ext cx="6858000" cy="4572000"/>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it-IT" smtClean="0"/>
              <a:t>Fare clic per modificare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4" name="Segnaposto testo 3"/>
          <p:cNvSpPr>
            <a:spLocks noGrp="1"/>
          </p:cNvSpPr>
          <p:nvPr>
            <p:ph type="body" sz="half" idx="2"/>
          </p:nvPr>
        </p:nvSpPr>
        <p:spPr>
          <a:xfrm>
            <a:off x="8127479" y="3554104"/>
            <a:ext cx="3377133" cy="1703696"/>
          </a:xfrm>
        </p:spPr>
        <p:txBody>
          <a:bodyPr rtlCol="0">
            <a:normAutofit/>
          </a:bodyPr>
          <a:lstStyle>
            <a:lvl1pPr marL="0" indent="0">
              <a:lnSpc>
                <a:spcPct val="9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smtClean="0"/>
              <a:t>Fare clic per modificare stili del testo dello schema</a:t>
            </a:r>
          </a:p>
        </p:txBody>
      </p:sp>
      <p:sp>
        <p:nvSpPr>
          <p:cNvPr id="6" name="Segnaposto piè di pagina 5"/>
          <p:cNvSpPr>
            <a:spLocks noGrp="1"/>
          </p:cNvSpPr>
          <p:nvPr>
            <p:ph type="ftr" sz="quarter" idx="11"/>
          </p:nvPr>
        </p:nvSpPr>
        <p:spPr/>
        <p:txBody>
          <a:bodyPr rtlCol="0"/>
          <a:lstStyle/>
          <a:p>
            <a:pPr rtl="0"/>
            <a:r>
              <a:rPr lang="it-IT" dirty="0" smtClean="0"/>
              <a:t>Aggiungere un piè di pagina</a:t>
            </a:r>
            <a:endParaRPr lang="it-IT" dirty="0"/>
          </a:p>
        </p:txBody>
      </p:sp>
      <p:sp>
        <p:nvSpPr>
          <p:cNvPr id="5" name="Segnaposto data 4"/>
          <p:cNvSpPr>
            <a:spLocks noGrp="1"/>
          </p:cNvSpPr>
          <p:nvPr>
            <p:ph type="dt" sz="half" idx="10"/>
          </p:nvPr>
        </p:nvSpPr>
        <p:spPr/>
        <p:txBody>
          <a:bodyPr rtlCol="0"/>
          <a:lstStyle>
            <a:lvl1pPr>
              <a:defRPr/>
            </a:lvl1pPr>
          </a:lstStyle>
          <a:p>
            <a:fld id="{F41315FE-D6AB-4024-8DBC-D00B9AEF9A1C}" type="datetime1">
              <a:rPr lang="it-IT" smtClean="0"/>
              <a:pPr/>
              <a:t>08/02/2018</a:t>
            </a:fld>
            <a:endParaRPr lang="it-IT" dirty="0"/>
          </a:p>
        </p:txBody>
      </p:sp>
      <p:sp>
        <p:nvSpPr>
          <p:cNvPr id="7" name="Segnaposto numero diapositiva 6"/>
          <p:cNvSpPr>
            <a:spLocks noGrp="1"/>
          </p:cNvSpPr>
          <p:nvPr>
            <p:ph type="sldNum" sz="quarter" idx="12"/>
          </p:nvPr>
        </p:nvSpPr>
        <p:spPr/>
        <p:txBody>
          <a:bodyPr rtlCol="0"/>
          <a:lstStyle/>
          <a:p>
            <a:pPr rtl="0"/>
            <a:fld id="{4FAB73BC-B049-4115-A692-8D63A059BFB8}" type="slidenum">
              <a:rPr lang="it-IT" smtClean="0"/>
              <a:pPr rtl="0"/>
              <a:t>‹N›</a:t>
            </a:fld>
            <a:endParaRPr lang="it-IT" dirty="0"/>
          </a:p>
        </p:txBody>
      </p:sp>
    </p:spTree>
    <p:extLst>
      <p:ext uri="{BB962C8B-B14F-4D97-AF65-F5344CB8AC3E}">
        <p14:creationId xmlns:p14="http://schemas.microsoft.com/office/powerpoint/2010/main" xmlns="" val="148389765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127479" y="762000"/>
            <a:ext cx="3377133" cy="2743200"/>
          </a:xfrm>
        </p:spPr>
        <p:txBody>
          <a:bodyPr rtlCol="0" anchor="b">
            <a:normAutofit/>
          </a:bodyPr>
          <a:lstStyle>
            <a:lvl1pPr>
              <a:defRPr sz="3400" b="0"/>
            </a:lvl1pPr>
          </a:lstStyle>
          <a:p>
            <a:pPr rtl="0"/>
            <a:r>
              <a:rPr lang="it-IT" smtClean="0"/>
              <a:t>Fare clic per modificare lo stile del titolo</a:t>
            </a:r>
            <a:endParaRPr lang="it-IT" dirty="0"/>
          </a:p>
        </p:txBody>
      </p:sp>
      <p:sp>
        <p:nvSpPr>
          <p:cNvPr id="3" name="Segnaposto immagine 2" descr="Segnaposto vuoto per aggiungere un'immagine. Fare clic sul segnaposto e selezionare l'immagine che si vuole aggiungere"/>
          <p:cNvSpPr>
            <a:spLocks noGrp="1"/>
          </p:cNvSpPr>
          <p:nvPr>
            <p:ph type="pic" idx="1"/>
          </p:nvPr>
        </p:nvSpPr>
        <p:spPr>
          <a:xfrm>
            <a:off x="760413" y="685800"/>
            <a:ext cx="6858000" cy="4572000"/>
          </a:xfrm>
          <a:solidFill>
            <a:schemeClr val="bg1">
              <a:lumMod val="95000"/>
            </a:schemeClr>
          </a:solidFill>
        </p:spPr>
        <p:txBody>
          <a:bodyPr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smtClean="0"/>
              <a:t>Fare clic sull'icona per inserire un'immagine</a:t>
            </a:r>
            <a:endParaRPr lang="it-IT" dirty="0"/>
          </a:p>
        </p:txBody>
      </p:sp>
      <p:sp>
        <p:nvSpPr>
          <p:cNvPr id="4" name="Segnaposto testo 3"/>
          <p:cNvSpPr>
            <a:spLocks noGrp="1"/>
          </p:cNvSpPr>
          <p:nvPr>
            <p:ph type="body" sz="half" idx="2"/>
          </p:nvPr>
        </p:nvSpPr>
        <p:spPr>
          <a:xfrm>
            <a:off x="8127479" y="3554104"/>
            <a:ext cx="3377133" cy="1703696"/>
          </a:xfrm>
        </p:spPr>
        <p:txBody>
          <a:bodyPr rtlCol="0">
            <a:normAutofit/>
          </a:bodyPr>
          <a:lstStyle>
            <a:lvl1pPr marL="0" indent="0">
              <a:lnSpc>
                <a:spcPct val="10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smtClean="0"/>
              <a:t>Fare clic per modificare stili del testo dello schema</a:t>
            </a:r>
          </a:p>
        </p:txBody>
      </p:sp>
      <p:sp>
        <p:nvSpPr>
          <p:cNvPr id="6" name="Segnaposto piè di pagina 5"/>
          <p:cNvSpPr>
            <a:spLocks noGrp="1"/>
          </p:cNvSpPr>
          <p:nvPr>
            <p:ph type="ftr" sz="quarter" idx="11"/>
          </p:nvPr>
        </p:nvSpPr>
        <p:spPr/>
        <p:txBody>
          <a:bodyPr rtlCol="0"/>
          <a:lstStyle/>
          <a:p>
            <a:pPr rtl="0"/>
            <a:r>
              <a:rPr lang="it-IT" dirty="0" smtClean="0"/>
              <a:t>Aggiungere un piè di pagina</a:t>
            </a:r>
            <a:endParaRPr lang="it-IT" dirty="0"/>
          </a:p>
        </p:txBody>
      </p:sp>
      <p:sp>
        <p:nvSpPr>
          <p:cNvPr id="5" name="Segnaposto data 4"/>
          <p:cNvSpPr>
            <a:spLocks noGrp="1"/>
          </p:cNvSpPr>
          <p:nvPr>
            <p:ph type="dt" sz="half" idx="10"/>
          </p:nvPr>
        </p:nvSpPr>
        <p:spPr/>
        <p:txBody>
          <a:bodyPr rtlCol="0"/>
          <a:lstStyle>
            <a:lvl1pPr>
              <a:defRPr/>
            </a:lvl1pPr>
          </a:lstStyle>
          <a:p>
            <a:fld id="{379DB6D0-41BE-4B58-ACFD-7DC4B4E5BD16}" type="datetime1">
              <a:rPr lang="it-IT" smtClean="0"/>
              <a:pPr/>
              <a:t>08/02/2018</a:t>
            </a:fld>
            <a:endParaRPr lang="it-IT" dirty="0"/>
          </a:p>
        </p:txBody>
      </p:sp>
      <p:sp>
        <p:nvSpPr>
          <p:cNvPr id="7" name="Segnaposto numero diapositiva 6"/>
          <p:cNvSpPr>
            <a:spLocks noGrp="1"/>
          </p:cNvSpPr>
          <p:nvPr>
            <p:ph type="sldNum" sz="quarter" idx="12"/>
          </p:nvPr>
        </p:nvSpPr>
        <p:spPr/>
        <p:txBody>
          <a:bodyPr rtlCol="0"/>
          <a:lstStyle/>
          <a:p>
            <a:pPr rtl="0"/>
            <a:fld id="{4FAB73BC-B049-4115-A692-8D63A059BFB8}" type="slidenum">
              <a:rPr lang="it-IT" smtClean="0"/>
              <a:pPr rtl="0"/>
              <a:t>‹N›</a:t>
            </a:fld>
            <a:endParaRPr lang="it-IT" dirty="0"/>
          </a:p>
        </p:txBody>
      </p:sp>
    </p:spTree>
    <p:extLst>
      <p:ext uri="{BB962C8B-B14F-4D97-AF65-F5344CB8AC3E}">
        <p14:creationId xmlns:p14="http://schemas.microsoft.com/office/powerpoint/2010/main" xmlns="" val="421661512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cielo"/>
          <p:cNvSpPr/>
          <p:nvPr/>
        </p:nvSpPr>
        <p:spPr>
          <a:xfrm>
            <a:off x="2552" y="-1"/>
            <a:ext cx="12188952" cy="6858002"/>
          </a:xfrm>
          <a:prstGeom prst="rect">
            <a:avLst/>
          </a:prstGeom>
          <a:gradFill>
            <a:gsLst>
              <a:gs pos="0">
                <a:schemeClr val="accent2">
                  <a:lumMod val="60000"/>
                  <a:lumOff val="40000"/>
                  <a:alpha val="58000"/>
                </a:schemeClr>
              </a:gs>
              <a:gs pos="88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rtl="0"/>
            <a:endParaRPr lang="it-IT" noProof="0" dirty="0"/>
          </a:p>
        </p:txBody>
      </p:sp>
      <p:sp>
        <p:nvSpPr>
          <p:cNvPr id="8" name="acqua3"/>
          <p:cNvSpPr/>
          <p:nvPr/>
        </p:nvSpPr>
        <p:spPr bwMode="gray">
          <a:xfrm>
            <a:off x="2552" y="6064101"/>
            <a:ext cx="12188952" cy="793899"/>
          </a:xfrm>
          <a:prstGeom prst="rect">
            <a:avLst/>
          </a:prstGeom>
          <a:gradFill>
            <a:gsLst>
              <a:gs pos="833">
                <a:schemeClr val="accent2">
                  <a:lumMod val="60000"/>
                  <a:lumOff val="40000"/>
                  <a:alpha val="38000"/>
                </a:schemeClr>
              </a:gs>
              <a:gs pos="49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pic>
        <p:nvPicPr>
          <p:cNvPr id="9" name="acqua2"/>
          <p:cNvPicPr>
            <a:picLocks noChangeAspect="1"/>
          </p:cNvPicPr>
          <p:nvPr/>
        </p:nvPicPr>
        <p:blipFill rotWithShape="1">
          <a:blip r:embed="rId13" cstate="print">
            <a:extLst>
              <a:ext uri="{28A0092B-C50C-407E-A947-70E740481C1C}">
                <a14:useLocalDpi xmlns:a14="http://schemas.microsoft.com/office/drawing/2010/main" xmlns="" val="0"/>
              </a:ext>
            </a:extLst>
          </a:blip>
          <a:srcRect l="2674" r="9901"/>
          <a:stretch/>
        </p:blipFill>
        <p:spPr bwMode="white">
          <a:xfrm>
            <a:off x="-1425" y="6256181"/>
            <a:ext cx="12188952" cy="463209"/>
          </a:xfrm>
          <a:prstGeom prst="rect">
            <a:avLst/>
          </a:prstGeom>
          <a:noFill/>
          <a:ln>
            <a:noFill/>
          </a:ln>
        </p:spPr>
      </p:pic>
      <p:pic>
        <p:nvPicPr>
          <p:cNvPr id="10" name="acqua1"/>
          <p:cNvPicPr>
            <a:picLocks noChangeAspect="1"/>
          </p:cNvPicPr>
          <p:nvPr/>
        </p:nvPicPr>
        <p:blipFill rotWithShape="1">
          <a:blip r:embed="rId14" cstate="print">
            <a:duotone>
              <a:schemeClr val="accent2">
                <a:shade val="45000"/>
                <a:satMod val="135000"/>
              </a:schemeClr>
              <a:prstClr val="white"/>
            </a:duotone>
            <a:extLst>
              <a:ext uri="{28A0092B-C50C-407E-A947-70E740481C1C}">
                <a14:useLocalDpi xmlns:a14="http://schemas.microsoft.com/office/drawing/2010/main" xmlns="" val="0"/>
              </a:ext>
            </a:extLst>
          </a:blip>
          <a:srcRect l="6218" r="6356"/>
          <a:stretch/>
        </p:blipFill>
        <p:spPr bwMode="gray">
          <a:xfrm flipH="1">
            <a:off x="-1425" y="5979395"/>
            <a:ext cx="12188952" cy="268288"/>
          </a:xfrm>
          <a:prstGeom prst="rect">
            <a:avLst/>
          </a:prstGeom>
          <a:noFill/>
          <a:ln>
            <a:noFill/>
          </a:ln>
        </p:spPr>
      </p:pic>
      <p:sp>
        <p:nvSpPr>
          <p:cNvPr id="2" name="Segnaposto titolo 1"/>
          <p:cNvSpPr>
            <a:spLocks noGrp="1"/>
          </p:cNvSpPr>
          <p:nvPr>
            <p:ph type="title"/>
          </p:nvPr>
        </p:nvSpPr>
        <p:spPr>
          <a:xfrm>
            <a:off x="1341120" y="265176"/>
            <a:ext cx="9509759" cy="1088136"/>
          </a:xfrm>
          <a:prstGeom prst="rect">
            <a:avLst/>
          </a:prstGeom>
        </p:spPr>
        <p:txBody>
          <a:bodyPr vert="horz" lIns="91440" tIns="45720" rIns="91440" bIns="45720" rtlCol="0" anchor="b">
            <a:normAutofit/>
          </a:bodyPr>
          <a:lstStyle/>
          <a:p>
            <a:pPr rtl="0"/>
            <a:r>
              <a:rPr lang="it-IT" noProof="0" dirty="0" smtClean="0"/>
              <a:t>Fare clic per modificare lo stile del titolo dello schema</a:t>
            </a:r>
            <a:endParaRPr lang="it-IT" noProof="0" dirty="0"/>
          </a:p>
        </p:txBody>
      </p:sp>
      <p:sp>
        <p:nvSpPr>
          <p:cNvPr id="3" name="Segnaposto testo 2"/>
          <p:cNvSpPr>
            <a:spLocks noGrp="1"/>
          </p:cNvSpPr>
          <p:nvPr>
            <p:ph type="body" idx="1"/>
          </p:nvPr>
        </p:nvSpPr>
        <p:spPr>
          <a:xfrm>
            <a:off x="1341120" y="1572768"/>
            <a:ext cx="9509760" cy="4142232"/>
          </a:xfrm>
          <a:prstGeom prst="rect">
            <a:avLst/>
          </a:prstGeom>
        </p:spPr>
        <p:txBody>
          <a:bodyPr vert="horz" lIns="91440" tIns="45720" rIns="91440" bIns="45720" rtlCol="0">
            <a:normAutofit/>
          </a:bodyPr>
          <a:lstStyle/>
          <a:p>
            <a:pPr lvl="0" rtl="0"/>
            <a:r>
              <a:rPr lang="it-IT" noProof="0" dirty="0" smtClean="0"/>
              <a:t>Fare clic per modificare gli stili del testo dello schema</a:t>
            </a:r>
          </a:p>
          <a:p>
            <a:pPr lvl="1" rtl="0"/>
            <a:r>
              <a:rPr lang="it-IT" noProof="0" dirty="0" smtClean="0"/>
              <a:t>Secondo livello</a:t>
            </a:r>
          </a:p>
          <a:p>
            <a:pPr lvl="2" rtl="0"/>
            <a:r>
              <a:rPr lang="it-IT" noProof="0" dirty="0" smtClean="0"/>
              <a:t>Terzo livello</a:t>
            </a:r>
          </a:p>
          <a:p>
            <a:pPr lvl="3" rtl="0"/>
            <a:r>
              <a:rPr lang="it-IT" noProof="0" dirty="0" smtClean="0"/>
              <a:t>Quarto livello</a:t>
            </a:r>
          </a:p>
          <a:p>
            <a:pPr lvl="4" rtl="0"/>
            <a:r>
              <a:rPr lang="it-IT" noProof="0" dirty="0" smtClean="0"/>
              <a:t>Quinto livello</a:t>
            </a:r>
            <a:endParaRPr lang="it-IT" noProof="0" dirty="0"/>
          </a:p>
        </p:txBody>
      </p:sp>
      <p:sp>
        <p:nvSpPr>
          <p:cNvPr id="5" name="Segnaposto piè di pagina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1100" cap="all" baseline="0">
                <a:solidFill>
                  <a:schemeClr val="tx1"/>
                </a:solidFill>
              </a:defRPr>
            </a:lvl1pPr>
          </a:lstStyle>
          <a:p>
            <a:pPr rtl="0"/>
            <a:r>
              <a:rPr lang="it-IT" noProof="0" dirty="0" smtClean="0"/>
              <a:t>Aggiungere un piè di pagina</a:t>
            </a:r>
            <a:endParaRPr lang="it-IT" noProof="0" dirty="0"/>
          </a:p>
        </p:txBody>
      </p:sp>
      <p:sp>
        <p:nvSpPr>
          <p:cNvPr id="4" name="Segnaposto data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l">
              <a:defRPr sz="1100" cap="all" baseline="0">
                <a:solidFill>
                  <a:schemeClr val="tx1"/>
                </a:solidFill>
              </a:defRPr>
            </a:lvl1pPr>
          </a:lstStyle>
          <a:p>
            <a:fld id="{24BB45D3-2493-421F-9991-BA1E28C3C8A8}" type="datetime1">
              <a:rPr lang="it-IT" smtClean="0"/>
              <a:pPr/>
              <a:t>08/02/2018</a:t>
            </a:fld>
            <a:endParaRPr lang="it-IT" dirty="0"/>
          </a:p>
        </p:txBody>
      </p:sp>
      <p:sp>
        <p:nvSpPr>
          <p:cNvPr id="6" name="Segnaposto numero diapositiva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1100" cap="all" baseline="0">
                <a:solidFill>
                  <a:schemeClr val="tx1"/>
                </a:solidFill>
              </a:defRPr>
            </a:lvl1pPr>
          </a:lstStyle>
          <a:p>
            <a:pPr rtl="0"/>
            <a:fld id="{4FAB73BC-B049-4115-A692-8D63A059BFB8}" type="slidenum">
              <a:rPr lang="it-IT" noProof="0" smtClean="0"/>
              <a:pPr rtl="0"/>
              <a:t>‹N›</a:t>
            </a:fld>
            <a:endParaRPr lang="it-IT" noProof="0" dirty="0"/>
          </a:p>
        </p:txBody>
      </p:sp>
    </p:spTree>
    <p:extLst>
      <p:ext uri="{BB962C8B-B14F-4D97-AF65-F5344CB8AC3E}">
        <p14:creationId xmlns:p14="http://schemas.microsoft.com/office/powerpoint/2010/main" xmlns=""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sldNum="0" hdr="0" ftr="0" dt="0"/>
  <p:txStyles>
    <p:titleStyle>
      <a:lvl1pPr algn="l" defTabSz="914400" rtl="0" eaLnBrk="1" latinLnBrk="0" hangingPunct="1">
        <a:lnSpc>
          <a:spcPct val="90000"/>
        </a:lnSpc>
        <a:spcBef>
          <a:spcPct val="0"/>
        </a:spcBef>
        <a:buNone/>
        <a:defRPr sz="3800" kern="1200">
          <a:solidFill>
            <a:schemeClr val="accent2">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accent2">
              <a:lumMod val="50000"/>
            </a:schemeClr>
          </a:solidFill>
          <a:latin typeface="+mn-lt"/>
          <a:ea typeface="+mn-ea"/>
          <a:cs typeface="+mn-cs"/>
        </a:defRPr>
      </a:lvl1pPr>
      <a:lvl2pPr marL="548640" indent="-228600" algn="l" defTabSz="914400" rtl="0" eaLnBrk="1" latinLnBrk="0" hangingPunct="1">
        <a:lnSpc>
          <a:spcPct val="90000"/>
        </a:lnSpc>
        <a:spcBef>
          <a:spcPts val="1000"/>
        </a:spcBef>
        <a:buSzPct val="100000"/>
        <a:buFont typeface="Arial" pitchFamily="34" charset="0"/>
        <a:buChar char="•"/>
        <a:defRPr sz="1800" kern="1200">
          <a:solidFill>
            <a:schemeClr val="accent2">
              <a:lumMod val="50000"/>
            </a:schemeClr>
          </a:solidFill>
          <a:latin typeface="+mn-lt"/>
          <a:ea typeface="+mn-ea"/>
          <a:cs typeface="+mn-cs"/>
        </a:defRPr>
      </a:lvl2pPr>
      <a:lvl3pPr marL="822960" indent="-228600" algn="l" defTabSz="914400" rtl="0" eaLnBrk="1" latinLnBrk="0" hangingPunct="1">
        <a:lnSpc>
          <a:spcPct val="90000"/>
        </a:lnSpc>
        <a:spcBef>
          <a:spcPts val="800"/>
        </a:spcBef>
        <a:buSzPct val="100000"/>
        <a:buFont typeface="Arial" pitchFamily="34" charset="0"/>
        <a:buChar char="•"/>
        <a:defRPr sz="1600" kern="1200">
          <a:solidFill>
            <a:schemeClr val="accent2">
              <a:lumMod val="50000"/>
            </a:schemeClr>
          </a:solidFill>
          <a:latin typeface="+mn-lt"/>
          <a:ea typeface="+mn-ea"/>
          <a:cs typeface="+mn-cs"/>
        </a:defRPr>
      </a:lvl3pPr>
      <a:lvl4pPr marL="109728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4pPr>
      <a:lvl5pPr marL="137160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5pPr>
      <a:lvl6pPr marL="164592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6pPr>
      <a:lvl7pPr marL="192024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7pPr>
      <a:lvl8pPr marL="219456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8pPr>
      <a:lvl9pPr marL="2240280" indent="0" algn="l" defTabSz="914400" rtl="0" eaLnBrk="1" latinLnBrk="0" hangingPunct="1">
        <a:lnSpc>
          <a:spcPct val="90000"/>
        </a:lnSpc>
        <a:spcBef>
          <a:spcPts val="800"/>
        </a:spcBef>
        <a:buSzPct val="100000"/>
        <a:buFont typeface="Arial" pitchFamily="34" charset="0"/>
        <a:buNone/>
        <a:defRPr sz="1400" kern="1200">
          <a:solidFill>
            <a:schemeClr val="accent2">
              <a:lumMod val="5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package" Target="../embeddings/Documento_di_Microsoft_Office_Word1.docx"/><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613139" y="329483"/>
            <a:ext cx="8933212" cy="1356515"/>
          </a:xfrm>
        </p:spPr>
        <p:txBody>
          <a:bodyPr rtlCol="0"/>
          <a:lstStyle/>
          <a:p>
            <a:pPr rtl="0"/>
            <a:r>
              <a:rPr lang="it-IT" dirty="0" smtClean="0"/>
              <a:t>L a nuova valutazione</a:t>
            </a:r>
            <a:endParaRPr lang="it-IT" dirty="0"/>
          </a:p>
        </p:txBody>
      </p:sp>
      <p:pic>
        <p:nvPicPr>
          <p:cNvPr id="5" name="Immagin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957004" y="2051626"/>
            <a:ext cx="4482872" cy="3918100"/>
          </a:xfrm>
          <a:prstGeom prst="rect">
            <a:avLst/>
          </a:prstGeom>
        </p:spPr>
      </p:pic>
    </p:spTree>
    <p:extLst>
      <p:ext uri="{BB962C8B-B14F-4D97-AF65-F5344CB8AC3E}">
        <p14:creationId xmlns:p14="http://schemas.microsoft.com/office/powerpoint/2010/main" xmlns="" val="15039029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1341120" y="265175"/>
            <a:ext cx="9509759" cy="1550561"/>
          </a:xfrm>
        </p:spPr>
        <p:txBody>
          <a:bodyPr/>
          <a:lstStyle/>
          <a:p>
            <a:r>
              <a:rPr lang="it-IT" dirty="0" smtClean="0"/>
              <a:t>RUBRICA PER LA VALUTAZIONE  DEGLI APPRENDIMENTI DISCIPLINARI</a:t>
            </a:r>
            <a:endParaRPr lang="it-IT" dirty="0"/>
          </a:p>
        </p:txBody>
      </p:sp>
      <p:sp>
        <p:nvSpPr>
          <p:cNvPr id="4" name="Titolo 2"/>
          <p:cNvSpPr txBox="1">
            <a:spLocks/>
          </p:cNvSpPr>
          <p:nvPr/>
        </p:nvSpPr>
        <p:spPr>
          <a:xfrm>
            <a:off x="1362892" y="2037369"/>
            <a:ext cx="9509759" cy="155056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it-IT" sz="2000" b="0"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sp>
        <p:nvSpPr>
          <p:cNvPr id="5" name="Titolo 2"/>
          <p:cNvSpPr txBox="1">
            <a:spLocks/>
          </p:cNvSpPr>
          <p:nvPr/>
        </p:nvSpPr>
        <p:spPr>
          <a:xfrm>
            <a:off x="953589" y="2272938"/>
            <a:ext cx="9971314" cy="4127862"/>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2800" b="0" i="0" u="none" strike="noStrike" kern="1200" cap="none" spc="0" normalizeH="0" baseline="0" noProof="0" dirty="0" smtClean="0">
                <a:ln>
                  <a:noFill/>
                </a:ln>
                <a:solidFill>
                  <a:schemeClr val="accent2">
                    <a:lumMod val="50000"/>
                  </a:schemeClr>
                </a:solidFill>
                <a:effectLst/>
                <a:uLnTx/>
                <a:uFillTx/>
                <a:latin typeface="+mj-lt"/>
                <a:ea typeface="+mj-ea"/>
                <a:cs typeface="+mj-cs"/>
              </a:rPr>
              <a:t>“La finalità formativa ed educativa della valutazione deve concorrere</a:t>
            </a:r>
            <a:r>
              <a:rPr kumimoji="0" lang="it-IT" sz="2800" b="0" i="0" u="none" strike="noStrike" kern="1200" cap="none" spc="0" normalizeH="0" noProof="0" dirty="0" smtClean="0">
                <a:ln>
                  <a:noFill/>
                </a:ln>
                <a:solidFill>
                  <a:schemeClr val="accent2">
                    <a:lumMod val="50000"/>
                  </a:schemeClr>
                </a:solidFill>
                <a:effectLst/>
                <a:uLnTx/>
                <a:uFillTx/>
                <a:latin typeface="+mj-lt"/>
                <a:ea typeface="+mj-ea"/>
                <a:cs typeface="+mj-cs"/>
              </a:rPr>
              <a:t> al miglioramento degli apprendimenti e al successo formativo degli stessi, deve documentare lo sviluppo dell’identità personale e promuovere l’autovalutazione di ciascuno in relazione alle acquisizioni di conoscenze, abilità e competenze. Per questo motivo si è convenuto di utilizzare voti dal 5 al 10 nella scuola primaria e dal 4 al 10 nella scuola sec. di I grado”</a:t>
            </a:r>
          </a:p>
          <a:p>
            <a:pPr marL="0" marR="0" lvl="0" indent="0" algn="l" defTabSz="914400" rtl="0" eaLnBrk="1" fontAlgn="auto" latinLnBrk="0" hangingPunct="1">
              <a:lnSpc>
                <a:spcPct val="90000"/>
              </a:lnSpc>
              <a:spcBef>
                <a:spcPct val="0"/>
              </a:spcBef>
              <a:spcAft>
                <a:spcPts val="0"/>
              </a:spcAft>
              <a:buClrTx/>
              <a:buSzTx/>
              <a:buFontTx/>
              <a:buNone/>
              <a:tabLst/>
              <a:defRPr/>
            </a:pPr>
            <a:r>
              <a:rPr lang="it-IT" sz="2800" dirty="0" smtClean="0">
                <a:solidFill>
                  <a:schemeClr val="accent2">
                    <a:lumMod val="50000"/>
                  </a:schemeClr>
                </a:solidFill>
                <a:latin typeface="+mj-lt"/>
                <a:ea typeface="+mj-ea"/>
                <a:cs typeface="+mj-cs"/>
              </a:rPr>
              <a:t>La rubrica valutativa prevede i descrittori del voto numerico che verrà riportato per ogni disciplina sulla scheda</a:t>
            </a:r>
            <a:endParaRPr kumimoji="0" lang="it-IT" sz="2800" b="0" i="0" u="none" strike="noStrike" kern="1200" cap="none" spc="0" normalizeH="0" noProof="0" dirty="0" smtClean="0">
              <a:ln>
                <a:noFill/>
              </a:ln>
              <a:solidFill>
                <a:schemeClr val="accent2">
                  <a:lumMod val="50000"/>
                </a:schemeClr>
              </a:solidFill>
              <a:effectLst/>
              <a:uLnTx/>
              <a:uFillTx/>
              <a:latin typeface="+mj-lt"/>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it-IT" sz="2800" b="0" i="0" u="none" strike="noStrike" kern="1200" cap="none" spc="0" normalizeH="0" noProof="0" dirty="0" smtClean="0">
              <a:ln>
                <a:noFill/>
              </a:ln>
              <a:solidFill>
                <a:schemeClr val="accent2">
                  <a:lumMod val="50000"/>
                </a:schemeClr>
              </a:solidFill>
              <a:effectLst/>
              <a:uLnTx/>
              <a:uFillTx/>
              <a:latin typeface="+mj-lt"/>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it-IT" sz="2800" b="0" i="0" u="none" strike="noStrike" kern="1200" cap="none" spc="0" normalizeH="0" baseline="0" noProof="0" dirty="0">
              <a:ln>
                <a:noFill/>
              </a:ln>
              <a:solidFill>
                <a:schemeClr val="accent2">
                  <a:lumMod val="50000"/>
                </a:schemeClr>
              </a:solidFill>
              <a:effectLst/>
              <a:uLnTx/>
              <a:uFillTx/>
              <a:latin typeface="+mj-lt"/>
              <a:ea typeface="+mj-ea"/>
              <a:cs typeface="+mj-cs"/>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Scuola primaria e scuola secondaria di primo grado. Valutazione docimologica</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xmlns="" val="875021720"/>
              </p:ext>
            </p:extLst>
          </p:nvPr>
        </p:nvGraphicFramePr>
        <p:xfrm>
          <a:off x="1854680" y="1449238"/>
          <a:ext cx="8721305" cy="5000553"/>
        </p:xfrm>
        <a:graphic>
          <a:graphicData uri="http://schemas.openxmlformats.org/drawingml/2006/table">
            <a:tbl>
              <a:tblPr/>
              <a:tblGrid>
                <a:gridCol w="7467075"/>
                <a:gridCol w="785416"/>
                <a:gridCol w="468814"/>
              </a:tblGrid>
              <a:tr h="263726">
                <a:tc>
                  <a:txBody>
                    <a:bodyPr/>
                    <a:lstStyle/>
                    <a:p>
                      <a:pPr rtl="0" fontAlgn="t">
                        <a:spcBef>
                          <a:spcPts val="0"/>
                        </a:spcBef>
                        <a:spcAft>
                          <a:spcPts val="0"/>
                        </a:spcAft>
                      </a:pPr>
                      <a:r>
                        <a:rPr lang="it-IT" sz="1000" b="1" i="0" u="none" strike="noStrike" dirty="0">
                          <a:solidFill>
                            <a:srgbClr val="000000"/>
                          </a:solidFill>
                          <a:effectLst/>
                          <a:latin typeface="Helvetica Neue"/>
                        </a:rPr>
                        <a:t>DESCRITTORI</a:t>
                      </a:r>
                      <a:endParaRPr lang="it-IT" sz="1000" dirty="0">
                        <a:effectLst/>
                      </a:endParaRPr>
                    </a:p>
                  </a:txBody>
                  <a:tcPr marL="25270" marR="25270" marT="25270" marB="2527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it-IT" sz="1000" b="1" i="0" u="none" strike="noStrike">
                          <a:solidFill>
                            <a:srgbClr val="000000"/>
                          </a:solidFill>
                          <a:effectLst/>
                          <a:latin typeface="Helvetica Neue"/>
                        </a:rPr>
                        <a:t>LIVELLO</a:t>
                      </a:r>
                      <a:endParaRPr lang="it-IT" sz="1000">
                        <a:effectLst/>
                      </a:endParaRPr>
                    </a:p>
                  </a:txBody>
                  <a:tcPr marL="25270" marR="25270" marT="25270" marB="2527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it-IT" sz="1000" b="1" i="0" u="none" strike="noStrike">
                          <a:solidFill>
                            <a:srgbClr val="000000"/>
                          </a:solidFill>
                          <a:effectLst/>
                          <a:latin typeface="Helvetica Neue"/>
                        </a:rPr>
                        <a:t>VOTO</a:t>
                      </a:r>
                      <a:endParaRPr lang="it-IT" sz="1000">
                        <a:effectLst/>
                      </a:endParaRPr>
                    </a:p>
                  </a:txBody>
                  <a:tcPr marL="25270" marR="25270" marT="25270" marB="2527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687350">
                <a:tc>
                  <a:txBody>
                    <a:bodyPr/>
                    <a:lstStyle/>
                    <a:p>
                      <a:pPr rtl="0" fontAlgn="t">
                        <a:spcBef>
                          <a:spcPts val="0"/>
                        </a:spcBef>
                        <a:spcAft>
                          <a:spcPts val="0"/>
                        </a:spcAft>
                      </a:pPr>
                      <a:r>
                        <a:rPr lang="it-IT" sz="1000" b="0" i="0" u="none" strike="noStrike" dirty="0">
                          <a:solidFill>
                            <a:srgbClr val="000000"/>
                          </a:solidFill>
                          <a:effectLst/>
                          <a:latin typeface="Helvetica Neue"/>
                        </a:rPr>
                        <a:t>Conoscenze organiche</a:t>
                      </a:r>
                      <a:r>
                        <a:rPr lang="it-IT" sz="1000" b="0" i="0" u="none" strike="noStrike" dirty="0" smtClean="0">
                          <a:solidFill>
                            <a:srgbClr val="000000"/>
                          </a:solidFill>
                          <a:effectLst/>
                          <a:latin typeface="Helvetica Neue"/>
                        </a:rPr>
                        <a:t>, approfondite </a:t>
                      </a:r>
                      <a:r>
                        <a:rPr lang="it-IT" sz="1000" b="0" i="0" u="none" strike="noStrike" dirty="0">
                          <a:solidFill>
                            <a:srgbClr val="000000"/>
                          </a:solidFill>
                          <a:effectLst/>
                          <a:latin typeface="Helvetica Neue"/>
                        </a:rPr>
                        <a:t>ed esaustive. Ottima padronanza delle abilità e delle strumentalità nelle varie discipline. Utilizza conoscenze e abilità per risolvere problemi. E’ in grado di reperire, rielaborare conoscenze nuove e mettere a punto procedure di soluzione originali e critiche.</a:t>
                      </a:r>
                      <a:endParaRPr lang="it-IT" sz="1000" dirty="0">
                        <a:effectLst/>
                      </a:endParaRPr>
                    </a:p>
                  </a:txBody>
                  <a:tcPr marL="25270" marR="25270" marT="25270" marB="2527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it-IT" sz="1000">
                          <a:effectLst/>
                        </a:rPr>
                        <a:t/>
                      </a:r>
                      <a:br>
                        <a:rPr lang="it-IT" sz="1000">
                          <a:effectLst/>
                        </a:rPr>
                      </a:br>
                      <a:r>
                        <a:rPr lang="it-IT" sz="1000">
                          <a:effectLst/>
                        </a:rPr>
                        <a:t/>
                      </a:r>
                      <a:br>
                        <a:rPr lang="it-IT" sz="1000">
                          <a:effectLst/>
                        </a:rPr>
                      </a:br>
                      <a:r>
                        <a:rPr lang="it-IT" sz="1000">
                          <a:effectLst/>
                        </a:rPr>
                        <a:t/>
                      </a:r>
                      <a:br>
                        <a:rPr lang="it-IT" sz="1000">
                          <a:effectLst/>
                        </a:rPr>
                      </a:br>
                      <a:r>
                        <a:rPr lang="it-IT" sz="1000" b="0" i="0" u="none" strike="noStrike">
                          <a:solidFill>
                            <a:srgbClr val="000000"/>
                          </a:solidFill>
                          <a:effectLst/>
                          <a:latin typeface="Helvetica Neue"/>
                        </a:rPr>
                        <a:t>OTTIMO</a:t>
                      </a:r>
                      <a:endParaRPr lang="it-IT" sz="1000">
                        <a:effectLst/>
                      </a:endParaRPr>
                    </a:p>
                  </a:txBody>
                  <a:tcPr marL="25270" marR="25270" marT="25270" marB="2527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it-IT" sz="1000">
                          <a:effectLst/>
                        </a:rPr>
                        <a:t/>
                      </a:r>
                      <a:br>
                        <a:rPr lang="it-IT" sz="1000">
                          <a:effectLst/>
                        </a:rPr>
                      </a:br>
                      <a:r>
                        <a:rPr lang="it-IT" sz="1000">
                          <a:effectLst/>
                        </a:rPr>
                        <a:t/>
                      </a:r>
                      <a:br>
                        <a:rPr lang="it-IT" sz="1000">
                          <a:effectLst/>
                        </a:rPr>
                      </a:br>
                      <a:r>
                        <a:rPr lang="it-IT" sz="1000" b="0" i="0" u="none" strike="noStrike">
                          <a:solidFill>
                            <a:srgbClr val="000000"/>
                          </a:solidFill>
                          <a:effectLst/>
                          <a:latin typeface="Helvetica Neue"/>
                        </a:rPr>
                        <a:t>   10</a:t>
                      </a:r>
                      <a:endParaRPr lang="it-IT" sz="1000">
                        <a:effectLst/>
                      </a:endParaRPr>
                    </a:p>
                  </a:txBody>
                  <a:tcPr marL="25270" marR="25270" marT="25270" marB="2527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96377">
                <a:tc>
                  <a:txBody>
                    <a:bodyPr/>
                    <a:lstStyle/>
                    <a:p>
                      <a:pPr rtl="0" fontAlgn="t">
                        <a:spcBef>
                          <a:spcPts val="0"/>
                        </a:spcBef>
                        <a:spcAft>
                          <a:spcPts val="0"/>
                        </a:spcAft>
                      </a:pPr>
                      <a:r>
                        <a:rPr lang="it-IT" sz="1000" b="0" i="0" u="none" strike="noStrike" dirty="0">
                          <a:solidFill>
                            <a:srgbClr val="000000"/>
                          </a:solidFill>
                          <a:effectLst/>
                          <a:latin typeface="Helvetica Neue"/>
                        </a:rPr>
                        <a:t>Conoscenze approfondite ed esaustive. Piena padronanza delle abilità e delle strumentalità nelle varie discipline. E’ in grado di utilizzare conoscenze e abilità per risolvere problemi. E’ in grado di reperire ed organizzare conoscenze nuove.</a:t>
                      </a:r>
                      <a:endParaRPr lang="it-IT" sz="1000" dirty="0">
                        <a:effectLst/>
                      </a:endParaRPr>
                    </a:p>
                  </a:txBody>
                  <a:tcPr marL="25270" marR="25270" marT="25270" marB="2527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it-IT" sz="1000">
                          <a:effectLst/>
                        </a:rPr>
                        <a:t/>
                      </a:r>
                      <a:br>
                        <a:rPr lang="it-IT" sz="1000">
                          <a:effectLst/>
                        </a:rPr>
                      </a:br>
                      <a:r>
                        <a:rPr lang="it-IT" sz="1000">
                          <a:effectLst/>
                        </a:rPr>
                        <a:t/>
                      </a:r>
                      <a:br>
                        <a:rPr lang="it-IT" sz="1000">
                          <a:effectLst/>
                        </a:rPr>
                      </a:br>
                      <a:r>
                        <a:rPr lang="it-IT" sz="1000" b="0" i="0" u="none" strike="noStrike">
                          <a:solidFill>
                            <a:srgbClr val="000000"/>
                          </a:solidFill>
                          <a:effectLst/>
                          <a:latin typeface="Helvetica Neue"/>
                        </a:rPr>
                        <a:t>DISTINTO</a:t>
                      </a:r>
                      <a:endParaRPr lang="it-IT" sz="1000">
                        <a:effectLst/>
                      </a:endParaRPr>
                    </a:p>
                  </a:txBody>
                  <a:tcPr marL="25270" marR="25270" marT="25270" marB="2527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it-IT" sz="1000">
                          <a:effectLst/>
                        </a:rPr>
                        <a:t/>
                      </a:r>
                      <a:br>
                        <a:rPr lang="it-IT" sz="1000">
                          <a:effectLst/>
                        </a:rPr>
                      </a:br>
                      <a:r>
                        <a:rPr lang="it-IT" sz="1000">
                          <a:effectLst/>
                        </a:rPr>
                        <a:t/>
                      </a:r>
                      <a:br>
                        <a:rPr lang="it-IT" sz="1000">
                          <a:effectLst/>
                        </a:rPr>
                      </a:br>
                      <a:r>
                        <a:rPr lang="it-IT" sz="1000" b="0" i="0" u="none" strike="noStrike">
                          <a:solidFill>
                            <a:srgbClr val="000000"/>
                          </a:solidFill>
                          <a:effectLst/>
                          <a:latin typeface="Helvetica Neue"/>
                        </a:rPr>
                        <a:t>9</a:t>
                      </a:r>
                      <a:endParaRPr lang="it-IT" sz="1000">
                        <a:effectLst/>
                      </a:endParaRPr>
                    </a:p>
                  </a:txBody>
                  <a:tcPr marL="25270" marR="25270" marT="25270" marB="2527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05404">
                <a:tc>
                  <a:txBody>
                    <a:bodyPr/>
                    <a:lstStyle/>
                    <a:p>
                      <a:pPr rtl="0" fontAlgn="t">
                        <a:spcBef>
                          <a:spcPts val="0"/>
                        </a:spcBef>
                        <a:spcAft>
                          <a:spcPts val="0"/>
                        </a:spcAft>
                      </a:pPr>
                      <a:r>
                        <a:rPr lang="it-IT" sz="1000" b="0" i="0" u="none" strike="noStrike" dirty="0">
                          <a:solidFill>
                            <a:srgbClr val="000000"/>
                          </a:solidFill>
                          <a:effectLst/>
                          <a:latin typeface="Helvetica Neue"/>
                        </a:rPr>
                        <a:t>Buone conoscenze e buona padronanza delle abilità e delle strumentalità nelle varie discipline. E’ in grado di utilizzare conoscenze e abilità per risolvere problemi legati all’esperienza con istruzioni date.</a:t>
                      </a:r>
                      <a:endParaRPr lang="it-IT" sz="1000" dirty="0">
                        <a:effectLst/>
                      </a:endParaRPr>
                    </a:p>
                  </a:txBody>
                  <a:tcPr marL="25270" marR="25270" marT="25270" marB="2527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it-IT" sz="1000">
                          <a:effectLst/>
                        </a:rPr>
                        <a:t/>
                      </a:r>
                      <a:br>
                        <a:rPr lang="it-IT" sz="1000">
                          <a:effectLst/>
                        </a:rPr>
                      </a:br>
                      <a:r>
                        <a:rPr lang="it-IT" sz="1000">
                          <a:effectLst/>
                        </a:rPr>
                        <a:t/>
                      </a:r>
                      <a:br>
                        <a:rPr lang="it-IT" sz="1000">
                          <a:effectLst/>
                        </a:rPr>
                      </a:br>
                      <a:r>
                        <a:rPr lang="it-IT" sz="1000" b="0" i="0" u="none" strike="noStrike">
                          <a:solidFill>
                            <a:srgbClr val="000000"/>
                          </a:solidFill>
                          <a:effectLst/>
                          <a:latin typeface="Helvetica Neue"/>
                        </a:rPr>
                        <a:t> BUONO</a:t>
                      </a:r>
                      <a:endParaRPr lang="it-IT" sz="1000">
                        <a:effectLst/>
                      </a:endParaRPr>
                    </a:p>
                  </a:txBody>
                  <a:tcPr marL="25270" marR="25270" marT="25270" marB="2527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it-IT" sz="1000" dirty="0">
                          <a:effectLst/>
                        </a:rPr>
                        <a:t/>
                      </a:r>
                      <a:br>
                        <a:rPr lang="it-IT" sz="1000" dirty="0">
                          <a:effectLst/>
                        </a:rPr>
                      </a:br>
                      <a:r>
                        <a:rPr lang="it-IT" sz="1000" dirty="0">
                          <a:effectLst/>
                        </a:rPr>
                        <a:t/>
                      </a:r>
                      <a:br>
                        <a:rPr lang="it-IT" sz="1000" dirty="0">
                          <a:effectLst/>
                        </a:rPr>
                      </a:br>
                      <a:r>
                        <a:rPr lang="it-IT" sz="1000" b="0" i="0" u="none" strike="noStrike" dirty="0">
                          <a:solidFill>
                            <a:srgbClr val="000000"/>
                          </a:solidFill>
                          <a:effectLst/>
                          <a:latin typeface="Helvetica Neue"/>
                        </a:rPr>
                        <a:t>     8</a:t>
                      </a:r>
                      <a:endParaRPr lang="it-IT" sz="1000" dirty="0">
                        <a:effectLst/>
                      </a:endParaRPr>
                    </a:p>
                  </a:txBody>
                  <a:tcPr marL="25270" marR="25270" marT="25270" marB="2527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96377">
                <a:tc>
                  <a:txBody>
                    <a:bodyPr/>
                    <a:lstStyle/>
                    <a:p>
                      <a:pPr rtl="0" fontAlgn="t">
                        <a:spcBef>
                          <a:spcPts val="0"/>
                        </a:spcBef>
                        <a:spcAft>
                          <a:spcPts val="0"/>
                        </a:spcAft>
                      </a:pPr>
                      <a:r>
                        <a:rPr lang="it-IT" sz="1000" b="0" i="0" u="none" strike="noStrike" dirty="0">
                          <a:solidFill>
                            <a:srgbClr val="000000"/>
                          </a:solidFill>
                          <a:effectLst/>
                          <a:latin typeface="Helvetica Neue"/>
                        </a:rPr>
                        <a:t>Conoscenze adeguate, sostanziale padronanza delle abilità e delle strumentalità nelle varie discipline. Padroneggia in modo adeguato la maggior parte delle conoscenze e delle abilità per risolvere problemi legati all’esperienza in contesti noti.</a:t>
                      </a:r>
                      <a:endParaRPr lang="it-IT" sz="1000" dirty="0">
                        <a:effectLst/>
                      </a:endParaRPr>
                    </a:p>
                  </a:txBody>
                  <a:tcPr marL="25270" marR="25270" marT="25270" marB="2527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it-IT" sz="1000">
                          <a:effectLst/>
                        </a:rPr>
                        <a:t/>
                      </a:r>
                      <a:br>
                        <a:rPr lang="it-IT" sz="1000">
                          <a:effectLst/>
                        </a:rPr>
                      </a:br>
                      <a:r>
                        <a:rPr lang="it-IT" sz="1000">
                          <a:effectLst/>
                        </a:rPr>
                        <a:t/>
                      </a:r>
                      <a:br>
                        <a:rPr lang="it-IT" sz="1000">
                          <a:effectLst/>
                        </a:rPr>
                      </a:br>
                      <a:r>
                        <a:rPr lang="it-IT" sz="1000" b="0" i="0" u="none" strike="noStrike">
                          <a:solidFill>
                            <a:srgbClr val="000000"/>
                          </a:solidFill>
                          <a:effectLst/>
                          <a:latin typeface="Helvetica Neue"/>
                        </a:rPr>
                        <a:t>PIU’ CHE SUFFICIENTE</a:t>
                      </a:r>
                      <a:endParaRPr lang="it-IT" sz="1000">
                        <a:effectLst/>
                      </a:endParaRPr>
                    </a:p>
                  </a:txBody>
                  <a:tcPr marL="25270" marR="25270" marT="25270" marB="2527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it-IT" sz="1000">
                          <a:effectLst/>
                        </a:rPr>
                        <a:t/>
                      </a:r>
                      <a:br>
                        <a:rPr lang="it-IT" sz="1000">
                          <a:effectLst/>
                        </a:rPr>
                      </a:br>
                      <a:r>
                        <a:rPr lang="it-IT" sz="1000">
                          <a:effectLst/>
                        </a:rPr>
                        <a:t/>
                      </a:r>
                      <a:br>
                        <a:rPr lang="it-IT" sz="1000">
                          <a:effectLst/>
                        </a:rPr>
                      </a:br>
                      <a:r>
                        <a:rPr lang="it-IT" sz="1000" b="0" i="0" u="none" strike="noStrike">
                          <a:solidFill>
                            <a:srgbClr val="000000"/>
                          </a:solidFill>
                          <a:effectLst/>
                          <a:latin typeface="Helvetica Neue"/>
                        </a:rPr>
                        <a:t>     7</a:t>
                      </a:r>
                      <a:endParaRPr lang="it-IT" sz="1000">
                        <a:effectLst/>
                      </a:endParaRPr>
                    </a:p>
                  </a:txBody>
                  <a:tcPr marL="25270" marR="25270" marT="25270" marB="2527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96377">
                <a:tc>
                  <a:txBody>
                    <a:bodyPr/>
                    <a:lstStyle/>
                    <a:p>
                      <a:pPr rtl="0" fontAlgn="t">
                        <a:spcBef>
                          <a:spcPts val="0"/>
                        </a:spcBef>
                        <a:spcAft>
                          <a:spcPts val="0"/>
                        </a:spcAft>
                      </a:pPr>
                      <a:r>
                        <a:rPr lang="it-IT" sz="1000" b="0" i="0" u="none" strike="noStrike" dirty="0">
                          <a:solidFill>
                            <a:srgbClr val="000000"/>
                          </a:solidFill>
                          <a:effectLst/>
                          <a:latin typeface="Helvetica Neue"/>
                        </a:rPr>
                        <a:t>Conoscenze essenziali degli elementi basilari delle singole discipline, parziale padronanza delle abilità e delle strumentalità di base. Esegue i compiti richiesti con il supporto di domande stimolo e indicazioni dell’adulto o dei compagni.</a:t>
                      </a:r>
                      <a:endParaRPr lang="it-IT" sz="1000" dirty="0">
                        <a:effectLst/>
                      </a:endParaRPr>
                    </a:p>
                  </a:txBody>
                  <a:tcPr marL="25270" marR="25270" marT="25270" marB="2527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it-IT" sz="1000">
                          <a:effectLst/>
                        </a:rPr>
                        <a:t/>
                      </a:r>
                      <a:br>
                        <a:rPr lang="it-IT" sz="1000">
                          <a:effectLst/>
                        </a:rPr>
                      </a:br>
                      <a:r>
                        <a:rPr lang="it-IT" sz="1000">
                          <a:effectLst/>
                        </a:rPr>
                        <a:t/>
                      </a:r>
                      <a:br>
                        <a:rPr lang="it-IT" sz="1000">
                          <a:effectLst/>
                        </a:rPr>
                      </a:br>
                      <a:r>
                        <a:rPr lang="it-IT" sz="1000" b="0" i="0" u="none" strike="noStrike">
                          <a:solidFill>
                            <a:srgbClr val="000000"/>
                          </a:solidFill>
                          <a:effectLst/>
                          <a:latin typeface="Helvetica Neue"/>
                        </a:rPr>
                        <a:t>SUFFICIENTE</a:t>
                      </a:r>
                      <a:endParaRPr lang="it-IT" sz="1000">
                        <a:effectLst/>
                      </a:endParaRPr>
                    </a:p>
                  </a:txBody>
                  <a:tcPr marL="25270" marR="25270" marT="25270" marB="2527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it-IT" sz="1000">
                          <a:effectLst/>
                        </a:rPr>
                        <a:t/>
                      </a:r>
                      <a:br>
                        <a:rPr lang="it-IT" sz="1000">
                          <a:effectLst/>
                        </a:rPr>
                      </a:br>
                      <a:r>
                        <a:rPr lang="it-IT" sz="1000">
                          <a:effectLst/>
                        </a:rPr>
                        <a:t/>
                      </a:r>
                      <a:br>
                        <a:rPr lang="it-IT" sz="1000">
                          <a:effectLst/>
                        </a:rPr>
                      </a:br>
                      <a:r>
                        <a:rPr lang="it-IT" sz="1000" b="0" i="0" u="none" strike="noStrike">
                          <a:solidFill>
                            <a:srgbClr val="000000"/>
                          </a:solidFill>
                          <a:effectLst/>
                          <a:latin typeface="Helvetica Neue"/>
                        </a:rPr>
                        <a:t>     6</a:t>
                      </a:r>
                      <a:endParaRPr lang="it-IT" sz="1000">
                        <a:effectLst/>
                      </a:endParaRPr>
                    </a:p>
                  </a:txBody>
                  <a:tcPr marL="25270" marR="25270" marT="25270" marB="2527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96377">
                <a:tc>
                  <a:txBody>
                    <a:bodyPr/>
                    <a:lstStyle/>
                    <a:p>
                      <a:pPr rtl="0" fontAlgn="t">
                        <a:spcBef>
                          <a:spcPts val="0"/>
                        </a:spcBef>
                        <a:spcAft>
                          <a:spcPts val="0"/>
                        </a:spcAft>
                      </a:pPr>
                      <a:r>
                        <a:rPr lang="it-IT" sz="1000" b="0" i="0" u="none" strike="noStrike" dirty="0">
                          <a:solidFill>
                            <a:srgbClr val="000000"/>
                          </a:solidFill>
                          <a:effectLst/>
                          <a:latin typeface="Helvetica Neue"/>
                        </a:rPr>
                        <a:t>Conoscenze parziali in relazione agli elementi basilari delle singole discipline. Scarsa padronanza delle abilità e delle strumentalità di base. Scarsa autonomia nell’uso degli strumenti propri delle discipline.</a:t>
                      </a:r>
                      <a:endParaRPr lang="it-IT" sz="1000" dirty="0">
                        <a:effectLst/>
                      </a:endParaRPr>
                    </a:p>
                  </a:txBody>
                  <a:tcPr marL="25270" marR="25270" marT="25270" marB="2527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it-IT" sz="1000" dirty="0">
                          <a:effectLst/>
                        </a:rPr>
                        <a:t/>
                      </a:r>
                      <a:br>
                        <a:rPr lang="it-IT" sz="1000" dirty="0">
                          <a:effectLst/>
                        </a:rPr>
                      </a:br>
                      <a:r>
                        <a:rPr lang="it-IT" sz="1000" dirty="0">
                          <a:effectLst/>
                        </a:rPr>
                        <a:t/>
                      </a:r>
                      <a:br>
                        <a:rPr lang="it-IT" sz="1000" dirty="0">
                          <a:effectLst/>
                        </a:rPr>
                      </a:br>
                      <a:r>
                        <a:rPr lang="it-IT" sz="1000" b="0" i="0" u="none" strike="noStrike" dirty="0">
                          <a:solidFill>
                            <a:srgbClr val="000000"/>
                          </a:solidFill>
                          <a:effectLst/>
                          <a:latin typeface="Helvetica Neue"/>
                        </a:rPr>
                        <a:t>NON</a:t>
                      </a:r>
                      <a:endParaRPr lang="it-IT" sz="1000" dirty="0">
                        <a:effectLst/>
                      </a:endParaRPr>
                    </a:p>
                    <a:p>
                      <a:pPr rtl="0" fontAlgn="t">
                        <a:spcBef>
                          <a:spcPts val="0"/>
                        </a:spcBef>
                        <a:spcAft>
                          <a:spcPts val="0"/>
                        </a:spcAft>
                      </a:pPr>
                      <a:r>
                        <a:rPr lang="it-IT" sz="1000" b="0" i="0" u="none" strike="noStrike" dirty="0">
                          <a:solidFill>
                            <a:srgbClr val="000000"/>
                          </a:solidFill>
                          <a:effectLst/>
                          <a:latin typeface="Helvetica Neue"/>
                        </a:rPr>
                        <a:t>SUFFICIENTE</a:t>
                      </a:r>
                      <a:endParaRPr lang="it-IT" sz="1000" dirty="0">
                        <a:effectLst/>
                      </a:endParaRPr>
                    </a:p>
                  </a:txBody>
                  <a:tcPr marL="25270" marR="25270" marT="25270" marB="2527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it-IT" sz="1000">
                          <a:effectLst/>
                        </a:rPr>
                        <a:t/>
                      </a:r>
                      <a:br>
                        <a:rPr lang="it-IT" sz="1000">
                          <a:effectLst/>
                        </a:rPr>
                      </a:br>
                      <a:r>
                        <a:rPr lang="it-IT" sz="1000" b="0" i="0" u="none" strike="noStrike">
                          <a:solidFill>
                            <a:srgbClr val="000000"/>
                          </a:solidFill>
                          <a:effectLst/>
                          <a:latin typeface="Helvetica Neue"/>
                        </a:rPr>
                        <a:t>5</a:t>
                      </a:r>
                      <a:endParaRPr lang="it-IT" sz="1000">
                        <a:effectLst/>
                      </a:endParaRPr>
                    </a:p>
                  </a:txBody>
                  <a:tcPr marL="25270" marR="25270" marT="25270" marB="2527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4431">
                <a:tc>
                  <a:txBody>
                    <a:bodyPr/>
                    <a:lstStyle/>
                    <a:p>
                      <a:pPr rtl="0" fontAlgn="t">
                        <a:spcBef>
                          <a:spcPts val="0"/>
                        </a:spcBef>
                        <a:spcAft>
                          <a:spcPts val="0"/>
                        </a:spcAft>
                      </a:pPr>
                      <a:r>
                        <a:rPr lang="it-IT" sz="1000" b="0" i="0" u="none" strike="noStrike">
                          <a:solidFill>
                            <a:srgbClr val="000000"/>
                          </a:solidFill>
                          <a:effectLst/>
                          <a:latin typeface="Helvetica Neue"/>
                        </a:rPr>
                        <a:t>Conoscenze lacunose dei contenuti basilari. Mancanza di autonomia e consapevolezza nell’utilizzo degli strumenti propri delle discipline.</a:t>
                      </a:r>
                      <a:endParaRPr lang="it-IT" sz="1000">
                        <a:effectLst/>
                      </a:endParaRPr>
                    </a:p>
                  </a:txBody>
                  <a:tcPr marL="25270" marR="25270" marT="25270" marB="2527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it-IT" sz="1000" b="0" i="0" u="none" strike="noStrike" dirty="0">
                          <a:solidFill>
                            <a:srgbClr val="000000"/>
                          </a:solidFill>
                          <a:effectLst/>
                          <a:latin typeface="Helvetica Neue"/>
                        </a:rPr>
                        <a:t>GRAVEMENTE</a:t>
                      </a:r>
                      <a:endParaRPr lang="it-IT" sz="1000" dirty="0">
                        <a:effectLst/>
                      </a:endParaRPr>
                    </a:p>
                    <a:p>
                      <a:pPr rtl="0" fontAlgn="t">
                        <a:spcBef>
                          <a:spcPts val="0"/>
                        </a:spcBef>
                        <a:spcAft>
                          <a:spcPts val="0"/>
                        </a:spcAft>
                      </a:pPr>
                      <a:r>
                        <a:rPr lang="it-IT" sz="1000" b="0" i="0" u="none" strike="noStrike" dirty="0">
                          <a:solidFill>
                            <a:srgbClr val="000000"/>
                          </a:solidFill>
                          <a:effectLst/>
                          <a:latin typeface="Helvetica Neue"/>
                        </a:rPr>
                        <a:t>INSUFFCIENTE</a:t>
                      </a:r>
                      <a:endParaRPr lang="it-IT" sz="1000" dirty="0">
                        <a:effectLst/>
                      </a:endParaRPr>
                    </a:p>
                  </a:txBody>
                  <a:tcPr marL="25270" marR="25270" marT="25270" marB="2527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it-IT" sz="1000" dirty="0">
                          <a:effectLst/>
                        </a:rPr>
                        <a:t/>
                      </a:r>
                      <a:br>
                        <a:rPr lang="it-IT" sz="1000" dirty="0">
                          <a:effectLst/>
                        </a:rPr>
                      </a:br>
                      <a:r>
                        <a:rPr lang="it-IT" sz="1000" b="0" i="0" u="none" strike="noStrike" dirty="0">
                          <a:solidFill>
                            <a:srgbClr val="000000"/>
                          </a:solidFill>
                          <a:effectLst/>
                          <a:latin typeface="Helvetica Neue"/>
                        </a:rPr>
                        <a:t>4</a:t>
                      </a:r>
                      <a:endParaRPr lang="it-IT" sz="1000" dirty="0">
                        <a:effectLst/>
                      </a:endParaRPr>
                    </a:p>
                  </a:txBody>
                  <a:tcPr marL="25270" marR="25270" marT="25270" marB="2527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300" b="1" i="1" u="none" strike="noStrike" cap="none" normalizeH="0" baseline="0" smtClean="0">
                <a:ln>
                  <a:noFill/>
                </a:ln>
                <a:solidFill>
                  <a:srgbClr val="000000"/>
                </a:solidFill>
                <a:effectLst/>
                <a:latin typeface="Verdana" panose="020B0604030504040204" pitchFamily="34" charset="0"/>
              </a:rPr>
              <a:t> RUBRICA VALUTATIVA PER LA VALUTAZIONE DOCIMOLOGICA DEGLI APPRENDIMENTI</a:t>
            </a:r>
            <a:endParaRPr kumimoji="0" lang="it-IT" altLang="it-IT"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chemeClr val="tx1"/>
                </a:solidFill>
                <a:effectLst/>
                <a:latin typeface="Arial" panose="020B0604020202020204" pitchFamily="34" charset="0"/>
              </a:rPr>
              <a:t/>
            </a:r>
            <a:br>
              <a:rPr kumimoji="0" lang="it-IT" altLang="it-IT" sz="1800" b="0" i="0" u="none" strike="noStrike" cap="none" normalizeH="0" baseline="0" smtClean="0">
                <a:ln>
                  <a:noFill/>
                </a:ln>
                <a:solidFill>
                  <a:schemeClr val="tx1"/>
                </a:solidFill>
                <a:effectLst/>
                <a:latin typeface="Arial" panose="020B0604020202020204" pitchFamily="34" charset="0"/>
              </a:rPr>
            </a:br>
            <a:r>
              <a:rPr kumimoji="0" lang="it-IT" altLang="it-IT" sz="1800" b="0" i="0" u="none" strike="noStrike" cap="none" normalizeH="0" baseline="0" smtClean="0">
                <a:ln>
                  <a:noFill/>
                </a:ln>
                <a:solidFill>
                  <a:schemeClr val="tx1"/>
                </a:solidFill>
                <a:effectLst/>
                <a:latin typeface="Arial" panose="020B0604020202020204" pitchFamily="34" charset="0"/>
              </a:rPr>
              <a:t/>
            </a:r>
            <a:br>
              <a:rPr kumimoji="0" lang="it-IT" altLang="it-IT" sz="1800" b="0" i="0" u="none" strike="noStrike" cap="none" normalizeH="0" baseline="0" smtClean="0">
                <a:ln>
                  <a:noFill/>
                </a:ln>
                <a:solidFill>
                  <a:schemeClr val="tx1"/>
                </a:solidFill>
                <a:effectLst/>
                <a:latin typeface="Arial" panose="020B0604020202020204" pitchFamily="34" charset="0"/>
              </a:rPr>
            </a:br>
            <a:endParaRPr kumimoji="0" lang="it-IT" altLang="it-IT"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chemeClr val="tx1"/>
                </a:solidFill>
                <a:effectLst/>
                <a:latin typeface="Arial" panose="020B0604020202020204" pitchFamily="34" charset="0"/>
              </a:rPr>
              <a:t/>
            </a:r>
            <a:br>
              <a:rPr kumimoji="0" lang="it-IT" altLang="it-IT" sz="1800" b="0" i="0" u="none" strike="noStrike" cap="none" normalizeH="0" baseline="0" smtClean="0">
                <a:ln>
                  <a:noFill/>
                </a:ln>
                <a:solidFill>
                  <a:schemeClr val="tx1"/>
                </a:solidFill>
                <a:effectLst/>
                <a:latin typeface="Arial" panose="020B0604020202020204" pitchFamily="34" charset="0"/>
              </a:rPr>
            </a:br>
            <a:endParaRPr kumimoji="0" lang="it-IT" altLang="it-IT"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10570842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39634" y="265176"/>
            <a:ext cx="10511245" cy="1088136"/>
          </a:xfrm>
        </p:spPr>
        <p:txBody>
          <a:bodyPr>
            <a:normAutofit/>
          </a:bodyPr>
          <a:lstStyle/>
          <a:p>
            <a:pPr algn="ctr"/>
            <a:r>
              <a:rPr lang="it-IT" sz="2400" b="1" dirty="0" smtClean="0"/>
              <a:t>RUBRICA PER LA VALUTAZIONE DEL COMPORTAMENTO</a:t>
            </a:r>
            <a:endParaRPr lang="it-IT" sz="2400" b="1" dirty="0"/>
          </a:p>
        </p:txBody>
      </p:sp>
      <p:sp>
        <p:nvSpPr>
          <p:cNvPr id="3" name="Segnaposto contenuto 2"/>
          <p:cNvSpPr>
            <a:spLocks noGrp="1"/>
          </p:cNvSpPr>
          <p:nvPr>
            <p:ph idx="1"/>
          </p:nvPr>
        </p:nvSpPr>
        <p:spPr/>
        <p:txBody>
          <a:bodyPr>
            <a:normAutofit/>
          </a:bodyPr>
          <a:lstStyle/>
          <a:p>
            <a:r>
              <a:rPr lang="it-IT" b="1" dirty="0" smtClean="0"/>
              <a:t>“La valutazione del comportamento si riferisce allo sviluppo delle competenze di cittadinanza. </a:t>
            </a:r>
          </a:p>
          <a:p>
            <a:r>
              <a:rPr lang="it-IT" b="1" dirty="0" smtClean="0"/>
              <a:t>Lo Statuto delle studentesse e degli studenti, il PATTO EDUCATIVO </a:t>
            </a:r>
            <a:r>
              <a:rPr lang="it-IT" b="1" dirty="0" err="1" smtClean="0"/>
              <a:t>DI</a:t>
            </a:r>
            <a:r>
              <a:rPr lang="it-IT" b="1" dirty="0" smtClean="0"/>
              <a:t> CORRESPONSABILITA’, i regolamenti approvati dalle istituzioni scolastiche ne costituiscono i riferimenti essenziali.</a:t>
            </a:r>
          </a:p>
          <a:p>
            <a:r>
              <a:rPr lang="it-IT" b="1" dirty="0" smtClean="0"/>
              <a:t>Il giudizio di comportamento viene attribuito dall’intero Consiglio di Classe/team docenti.</a:t>
            </a:r>
          </a:p>
          <a:p>
            <a:r>
              <a:rPr lang="it-IT" b="1" dirty="0" smtClean="0"/>
              <a:t>Considerando  le competenze di cittadinanza (imparare ad imparare, competenze sociali e civiche, spirito di iniziativa) sono stati proposti per la Valutazione del comportamento gli indicatori riportati nella seguente tabella con i relativi descrittori e il corrispondente giudizio sintetico che verrà riportato sulla scheda</a:t>
            </a:r>
            <a:endParaRPr lang="it-IT" b="1"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Scuola primaria e scuola secondaria di primo grado. La valutazione del comportamento</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xmlns="" val="904785073"/>
              </p:ext>
            </p:extLst>
          </p:nvPr>
        </p:nvGraphicFramePr>
        <p:xfrm>
          <a:off x="1604514" y="1505855"/>
          <a:ext cx="8919712" cy="4471365"/>
        </p:xfrm>
        <a:graphic>
          <a:graphicData uri="http://schemas.openxmlformats.org/drawingml/2006/table">
            <a:tbl>
              <a:tblPr/>
              <a:tblGrid>
                <a:gridCol w="2502553"/>
                <a:gridCol w="4991124"/>
                <a:gridCol w="1426035"/>
              </a:tblGrid>
              <a:tr h="446955">
                <a:tc>
                  <a:txBody>
                    <a:bodyPr/>
                    <a:lstStyle/>
                    <a:p>
                      <a:pPr rtl="0" fontAlgn="t">
                        <a:spcBef>
                          <a:spcPts val="0"/>
                        </a:spcBef>
                        <a:spcAft>
                          <a:spcPts val="0"/>
                        </a:spcAft>
                      </a:pPr>
                      <a:r>
                        <a:rPr lang="it-IT" sz="1400" b="0" i="1" u="none" strike="noStrike" dirty="0">
                          <a:solidFill>
                            <a:srgbClr val="000000"/>
                          </a:solidFill>
                          <a:effectLst/>
                          <a:latin typeface="Helvetica Neue"/>
                        </a:rPr>
                        <a:t>    INDICATORI</a:t>
                      </a:r>
                      <a:endParaRPr lang="it-IT" sz="1400" dirty="0">
                        <a:effectLst/>
                      </a:endParaRPr>
                    </a:p>
                  </a:txBody>
                  <a:tcPr marL="39729" marR="39729" marT="39729" marB="39729">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it-IT" sz="1400" b="0" i="1" u="none" strike="noStrike">
                          <a:solidFill>
                            <a:srgbClr val="000000"/>
                          </a:solidFill>
                          <a:effectLst/>
                          <a:latin typeface="Helvetica Neue"/>
                        </a:rPr>
                        <a:t>                  DESCRITTORI</a:t>
                      </a:r>
                      <a:endParaRPr lang="it-IT" sz="1400">
                        <a:effectLst/>
                      </a:endParaRPr>
                    </a:p>
                  </a:txBody>
                  <a:tcPr marL="39729" marR="39729" marT="39729" marB="39729">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it-IT" sz="1400" b="0" i="1" u="none" strike="noStrike">
                          <a:solidFill>
                            <a:srgbClr val="000000"/>
                          </a:solidFill>
                          <a:effectLst/>
                          <a:latin typeface="Helvetica Neue"/>
                        </a:rPr>
                        <a:t>VALUTAZIONE</a:t>
                      </a:r>
                      <a:endParaRPr lang="it-IT" sz="1400">
                        <a:effectLst/>
                      </a:endParaRPr>
                    </a:p>
                  </a:txBody>
                  <a:tcPr marL="39729" marR="39729" marT="39729" marB="39729">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r>
              <a:tr h="675399">
                <a:tc>
                  <a:txBody>
                    <a:bodyPr/>
                    <a:lstStyle/>
                    <a:p>
                      <a:pPr rtl="0" fontAlgn="t">
                        <a:spcBef>
                          <a:spcPts val="0"/>
                        </a:spcBef>
                        <a:spcAft>
                          <a:spcPts val="0"/>
                        </a:spcAft>
                      </a:pPr>
                      <a:r>
                        <a:rPr lang="it-IT" sz="1400" dirty="0">
                          <a:effectLst/>
                        </a:rPr>
                        <a:t/>
                      </a:r>
                      <a:br>
                        <a:rPr lang="it-IT" sz="1400" dirty="0">
                          <a:effectLst/>
                        </a:rPr>
                      </a:br>
                      <a:r>
                        <a:rPr lang="it-IT" sz="1400" b="0" i="0" u="none" strike="noStrike" dirty="0">
                          <a:solidFill>
                            <a:srgbClr val="000000"/>
                          </a:solidFill>
                          <a:effectLst/>
                          <a:latin typeface="Helvetica Neue"/>
                        </a:rPr>
                        <a:t>CONOSCENZA DI SE’</a:t>
                      </a:r>
                      <a:endParaRPr lang="it-IT" sz="1400" dirty="0">
                        <a:effectLst/>
                      </a:endParaRPr>
                    </a:p>
                  </a:txBody>
                  <a:tcPr marL="39729" marR="39729" marT="39729" marB="3972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it-IT" sz="1400" b="0" i="0" u="none" strike="noStrike" dirty="0">
                          <a:solidFill>
                            <a:srgbClr val="000000"/>
                          </a:solidFill>
                          <a:effectLst/>
                          <a:latin typeface="Helvetica Neue"/>
                        </a:rPr>
                        <a:t>Ha maturato fiducia in sé e individua con capacità critica i propri punti di forza e di debolezza. Sa controllare i propri stati d’animo e mettere in atto comportamenti di autocontrollo. </a:t>
                      </a:r>
                      <a:endParaRPr lang="it-IT" sz="1400" dirty="0">
                        <a:effectLst/>
                      </a:endParaRPr>
                    </a:p>
                  </a:txBody>
                  <a:tcPr marL="39729" marR="39729" marT="39729" marB="3972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fontAlgn="t"/>
                      <a:r>
                        <a:rPr lang="it-IT" sz="1400">
                          <a:effectLst/>
                        </a:rPr>
                        <a:t/>
                      </a:r>
                      <a:br>
                        <a:rPr lang="it-IT" sz="1400">
                          <a:effectLst/>
                        </a:rPr>
                      </a:br>
                      <a:endParaRPr lang="it-IT" sz="1400">
                        <a:effectLst/>
                      </a:endParaRPr>
                    </a:p>
                  </a:txBody>
                  <a:tcPr marL="39729" marR="39729" marT="39729" marB="3972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FFFFF"/>
                    </a:solidFill>
                  </a:tcPr>
                </a:tc>
              </a:tr>
              <a:tr h="675399">
                <a:tc>
                  <a:txBody>
                    <a:bodyPr/>
                    <a:lstStyle/>
                    <a:p>
                      <a:pPr rtl="0" fontAlgn="t">
                        <a:spcBef>
                          <a:spcPts val="0"/>
                        </a:spcBef>
                        <a:spcAft>
                          <a:spcPts val="0"/>
                        </a:spcAft>
                      </a:pPr>
                      <a:r>
                        <a:rPr lang="it-IT" sz="1400" b="0" i="0" u="none" strike="noStrike">
                          <a:solidFill>
                            <a:srgbClr val="000000"/>
                          </a:solidFill>
                          <a:effectLst/>
                          <a:latin typeface="Helvetica Neue"/>
                        </a:rPr>
                        <a:t>PARTECIPAZIONE E COLLABORAZIONE</a:t>
                      </a:r>
                      <a:endParaRPr lang="it-IT" sz="1400">
                        <a:effectLst/>
                      </a:endParaRPr>
                    </a:p>
                  </a:txBody>
                  <a:tcPr marL="39729" marR="39729" marT="39729" marB="3972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it-IT" sz="1400" b="0" i="0" u="none" strike="noStrike" dirty="0">
                          <a:solidFill>
                            <a:srgbClr val="000000"/>
                          </a:solidFill>
                          <a:effectLst/>
                          <a:latin typeface="Helvetica Neue"/>
                        </a:rPr>
                        <a:t>Partecipa alle attività didattico-educative in modo attivo e costruttivo; collabora in classe e in gruppo in vista del conseguimento di obiettivi comuni evidenziando motivazione e spirito di iniziativa.</a:t>
                      </a:r>
                      <a:endParaRPr lang="it-IT" sz="1400" dirty="0">
                        <a:effectLst/>
                      </a:endParaRPr>
                    </a:p>
                  </a:txBody>
                  <a:tcPr marL="39729" marR="39729" marT="39729" marB="3972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4">
                  <a:txBody>
                    <a:bodyPr/>
                    <a:lstStyle/>
                    <a:p>
                      <a:pPr rtl="0" fontAlgn="t">
                        <a:spcBef>
                          <a:spcPts val="0"/>
                        </a:spcBef>
                        <a:spcAft>
                          <a:spcPts val="0"/>
                        </a:spcAft>
                      </a:pPr>
                      <a:r>
                        <a:rPr lang="it-IT" sz="1400">
                          <a:effectLst/>
                        </a:rPr>
                        <a:t/>
                      </a:r>
                      <a:br>
                        <a:rPr lang="it-IT" sz="1400">
                          <a:effectLst/>
                        </a:rPr>
                      </a:br>
                      <a:r>
                        <a:rPr lang="it-IT" sz="1400">
                          <a:effectLst/>
                        </a:rPr>
                        <a:t/>
                      </a:r>
                      <a:br>
                        <a:rPr lang="it-IT" sz="1400">
                          <a:effectLst/>
                        </a:rPr>
                      </a:br>
                      <a:r>
                        <a:rPr lang="it-IT" sz="1400">
                          <a:effectLst/>
                        </a:rPr>
                        <a:t/>
                      </a:r>
                      <a:br>
                        <a:rPr lang="it-IT" sz="1400">
                          <a:effectLst/>
                        </a:rPr>
                      </a:br>
                      <a:r>
                        <a:rPr lang="it-IT" sz="1400">
                          <a:effectLst/>
                        </a:rPr>
                        <a:t/>
                      </a:r>
                      <a:br>
                        <a:rPr lang="it-IT" sz="1400">
                          <a:effectLst/>
                        </a:rPr>
                      </a:br>
                      <a:r>
                        <a:rPr lang="it-IT" sz="1400" b="0" i="0" u="none" strike="noStrike">
                          <a:solidFill>
                            <a:srgbClr val="000000"/>
                          </a:solidFill>
                          <a:effectLst/>
                          <a:latin typeface="Helvetica Neue"/>
                        </a:rPr>
                        <a:t> OTTIMO</a:t>
                      </a:r>
                      <a:endParaRPr lang="it-IT" sz="1400">
                        <a:effectLst/>
                      </a:endParaRPr>
                    </a:p>
                  </a:txBody>
                  <a:tcPr marL="39729" marR="39729" marT="39729" marB="3972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r>
              <a:tr h="556211">
                <a:tc>
                  <a:txBody>
                    <a:bodyPr/>
                    <a:lstStyle/>
                    <a:p>
                      <a:pPr rtl="0" fontAlgn="t">
                        <a:spcBef>
                          <a:spcPts val="0"/>
                        </a:spcBef>
                        <a:spcAft>
                          <a:spcPts val="0"/>
                        </a:spcAft>
                      </a:pPr>
                      <a:r>
                        <a:rPr lang="it-IT" sz="1400" b="0" i="0" u="none" strike="noStrike">
                          <a:solidFill>
                            <a:srgbClr val="000000"/>
                          </a:solidFill>
                          <a:effectLst/>
                          <a:latin typeface="Helvetica Neue"/>
                        </a:rPr>
                        <a:t>IMPEGNO E SENSO DI RESPONSABILITA'</a:t>
                      </a:r>
                      <a:endParaRPr lang="it-IT" sz="1400">
                        <a:effectLst/>
                      </a:endParaRPr>
                    </a:p>
                  </a:txBody>
                  <a:tcPr marL="39729" marR="39729" marT="39729" marB="3972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it-IT" sz="1400" b="0" i="0" u="none" strike="noStrike" dirty="0">
                          <a:solidFill>
                            <a:srgbClr val="000000"/>
                          </a:solidFill>
                          <a:effectLst/>
                          <a:latin typeface="Helvetica Neue"/>
                        </a:rPr>
                        <a:t>Si impegna in modo efficace nello svolgimento dei propri compiti e si comporta in modo corretto e sicuro nel rispetto delle regole condivise.</a:t>
                      </a:r>
                      <a:endParaRPr lang="it-IT" sz="1400" dirty="0">
                        <a:effectLst/>
                      </a:endParaRPr>
                    </a:p>
                  </a:txBody>
                  <a:tcPr marL="39729" marR="39729" marT="39729" marB="3972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it-IT"/>
                    </a:p>
                  </a:txBody>
                  <a:tcPr/>
                </a:tc>
              </a:tr>
              <a:tr h="556211">
                <a:tc>
                  <a:txBody>
                    <a:bodyPr/>
                    <a:lstStyle/>
                    <a:p>
                      <a:pPr rtl="0" fontAlgn="t">
                        <a:spcBef>
                          <a:spcPts val="0"/>
                        </a:spcBef>
                        <a:spcAft>
                          <a:spcPts val="0"/>
                        </a:spcAft>
                      </a:pPr>
                      <a:r>
                        <a:rPr lang="it-IT" sz="1400">
                          <a:effectLst/>
                        </a:rPr>
                        <a:t/>
                      </a:r>
                      <a:br>
                        <a:rPr lang="it-IT" sz="1400">
                          <a:effectLst/>
                        </a:rPr>
                      </a:br>
                      <a:r>
                        <a:rPr lang="it-IT" sz="1400" b="0" i="0" u="none" strike="noStrike">
                          <a:solidFill>
                            <a:srgbClr val="000000"/>
                          </a:solidFill>
                          <a:effectLst/>
                          <a:latin typeface="Helvetica Neue"/>
                        </a:rPr>
                        <a:t>AUTONOMIA</a:t>
                      </a:r>
                      <a:endParaRPr lang="it-IT" sz="1400">
                        <a:effectLst/>
                      </a:endParaRPr>
                    </a:p>
                  </a:txBody>
                  <a:tcPr marL="39729" marR="39729" marT="39729" marB="3972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it-IT" sz="1400" b="0" i="0" u="none" strike="noStrike" dirty="0">
                          <a:solidFill>
                            <a:srgbClr val="000000"/>
                          </a:solidFill>
                          <a:effectLst/>
                          <a:latin typeface="Helvetica Neue"/>
                        </a:rPr>
                        <a:t>Porta a termine gli impegni presi autonomamente e/o affidati da altri ed è in grado di operare scelte risolutive anche in situazioni non previste.</a:t>
                      </a:r>
                      <a:endParaRPr lang="it-IT" sz="1400" dirty="0">
                        <a:effectLst/>
                      </a:endParaRPr>
                    </a:p>
                  </a:txBody>
                  <a:tcPr marL="39729" marR="39729" marT="39729" marB="3972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it-IT"/>
                    </a:p>
                  </a:txBody>
                  <a:tcPr/>
                </a:tc>
              </a:tr>
              <a:tr h="675399">
                <a:tc>
                  <a:txBody>
                    <a:bodyPr/>
                    <a:lstStyle/>
                    <a:p>
                      <a:pPr rtl="0" fontAlgn="t">
                        <a:spcBef>
                          <a:spcPts val="0"/>
                        </a:spcBef>
                        <a:spcAft>
                          <a:spcPts val="0"/>
                        </a:spcAft>
                      </a:pPr>
                      <a:r>
                        <a:rPr lang="it-IT" sz="1400" b="0" i="0" u="none" strike="noStrike">
                          <a:solidFill>
                            <a:srgbClr val="000000"/>
                          </a:solidFill>
                          <a:effectLst/>
                          <a:latin typeface="Helvetica Neue"/>
                        </a:rPr>
                        <a:t>RELAZIONE</a:t>
                      </a:r>
                      <a:endParaRPr lang="it-IT" sz="1400">
                        <a:effectLst/>
                      </a:endParaRPr>
                    </a:p>
                  </a:txBody>
                  <a:tcPr marL="39729" marR="39729" marT="39729" marB="3972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it-IT" sz="1400" b="0" i="0" u="none" strike="noStrike" dirty="0">
                          <a:solidFill>
                            <a:srgbClr val="000000"/>
                          </a:solidFill>
                          <a:effectLst/>
                          <a:latin typeface="Helvetica Neue"/>
                        </a:rPr>
                        <a:t>Ha cura e rispetto di sé, degli altri e dell’ambiente. Si relaziona con gli altri motivando il proprio punto di vista, rispettando il proprio e altrui ruolo in un’ottica di dialogo e di rispetto reciproco. </a:t>
                      </a:r>
                      <a:endParaRPr lang="it-IT" sz="1400" dirty="0">
                        <a:effectLst/>
                      </a:endParaRPr>
                    </a:p>
                  </a:txBody>
                  <a:tcPr marL="39729" marR="39729" marT="39729" marB="3972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vMerge="1">
                  <a:txBody>
                    <a:bodyPr/>
                    <a:lstStyle/>
                    <a:p>
                      <a:endParaRPr lang="it-IT"/>
                    </a:p>
                  </a:txBody>
                  <a:tcPr/>
                </a:tc>
              </a:tr>
            </a:tbl>
          </a:graphicData>
        </a:graphic>
      </p:graphicFrame>
      <p:sp>
        <p:nvSpPr>
          <p:cNvPr id="5" name="Rectangle 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chemeClr val="tx1"/>
                </a:solidFill>
                <a:effectLst/>
                <a:latin typeface="Arial" panose="020B0604020202020204" pitchFamily="34" charset="0"/>
              </a:rPr>
              <a:t/>
            </a:r>
            <a:br>
              <a:rPr kumimoji="0" lang="it-IT" altLang="it-IT" sz="1800" b="0" i="0" u="none" strike="noStrike" cap="none" normalizeH="0" baseline="0" smtClean="0">
                <a:ln>
                  <a:noFill/>
                </a:ln>
                <a:solidFill>
                  <a:schemeClr val="tx1"/>
                </a:solidFill>
                <a:effectLst/>
                <a:latin typeface="Arial" panose="020B0604020202020204" pitchFamily="34" charset="0"/>
              </a:rPr>
            </a:br>
            <a:endParaRPr kumimoji="0" lang="it-IT" altLang="it-IT"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6901066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extLst>
              <p:ext uri="{D42A27DB-BD31-4B8C-83A1-F6EECF244321}">
                <p14:modId xmlns:p14="http://schemas.microsoft.com/office/powerpoint/2010/main" xmlns="" val="3372471998"/>
              </p:ext>
            </p:extLst>
          </p:nvPr>
        </p:nvGraphicFramePr>
        <p:xfrm>
          <a:off x="2303585" y="931984"/>
          <a:ext cx="9390184" cy="5064731"/>
        </p:xfrm>
        <a:graphic>
          <a:graphicData uri="http://schemas.openxmlformats.org/drawingml/2006/table">
            <a:tbl>
              <a:tblPr/>
              <a:tblGrid>
                <a:gridCol w="3647363"/>
                <a:gridCol w="4466638"/>
                <a:gridCol w="1276183"/>
              </a:tblGrid>
              <a:tr h="1360461">
                <a:tc>
                  <a:txBody>
                    <a:bodyPr/>
                    <a:lstStyle/>
                    <a:p>
                      <a:pPr rtl="0" fontAlgn="t">
                        <a:spcBef>
                          <a:spcPts val="0"/>
                        </a:spcBef>
                        <a:spcAft>
                          <a:spcPts val="0"/>
                        </a:spcAft>
                      </a:pPr>
                      <a:r>
                        <a:rPr lang="it-IT" sz="1400" dirty="0">
                          <a:effectLst/>
                        </a:rPr>
                        <a:t/>
                      </a:r>
                      <a:br>
                        <a:rPr lang="it-IT" sz="1400" dirty="0">
                          <a:effectLst/>
                        </a:rPr>
                      </a:br>
                      <a:r>
                        <a:rPr lang="it-IT" sz="1400" b="0" i="0" u="none" strike="noStrike" dirty="0">
                          <a:solidFill>
                            <a:srgbClr val="000000"/>
                          </a:solidFill>
                          <a:effectLst/>
                          <a:latin typeface="Helvetica Neue"/>
                        </a:rPr>
                        <a:t>CONOSCENZA DI SE’</a:t>
                      </a:r>
                      <a:endParaRPr lang="it-IT" sz="1400" dirty="0">
                        <a:effectLst/>
                      </a:endParaRPr>
                    </a:p>
                  </a:txBody>
                  <a:tcPr marL="50387" marR="50387" marT="50387" marB="5038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it-IT" sz="1400" b="0" i="0" u="none" strike="noStrike" dirty="0">
                          <a:solidFill>
                            <a:srgbClr val="000000"/>
                          </a:solidFill>
                          <a:effectLst/>
                          <a:latin typeface="Helvetica Neue"/>
                        </a:rPr>
                        <a:t>Evidenzia fiducia in sé e riconosce i propri punti di forza e di debolezza.  Sa mettere in atto comportamenti di autocontrollo.</a:t>
                      </a:r>
                      <a:endParaRPr lang="it-IT" sz="1400" dirty="0">
                        <a:effectLst/>
                      </a:endParaRPr>
                    </a:p>
                  </a:txBody>
                  <a:tcPr marL="50387" marR="50387" marT="50387" marB="5038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fontAlgn="t"/>
                      <a:r>
                        <a:rPr lang="it-IT" sz="1400">
                          <a:effectLst/>
                        </a:rPr>
                        <a:t/>
                      </a:r>
                      <a:br>
                        <a:rPr lang="it-IT" sz="1400">
                          <a:effectLst/>
                        </a:rPr>
                      </a:br>
                      <a:endParaRPr lang="it-IT" sz="1400">
                        <a:effectLst/>
                      </a:endParaRPr>
                    </a:p>
                  </a:txBody>
                  <a:tcPr marL="50387" marR="50387" marT="50387" marB="5038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FFFFF"/>
                    </a:solidFill>
                  </a:tcPr>
                </a:tc>
              </a:tr>
              <a:tr h="654715">
                <a:tc>
                  <a:txBody>
                    <a:bodyPr/>
                    <a:lstStyle/>
                    <a:p>
                      <a:pPr rtl="0" fontAlgn="t">
                        <a:spcBef>
                          <a:spcPts val="0"/>
                        </a:spcBef>
                        <a:spcAft>
                          <a:spcPts val="0"/>
                        </a:spcAft>
                      </a:pPr>
                      <a:r>
                        <a:rPr lang="it-IT" sz="1400" b="0" i="0" u="none" strike="noStrike">
                          <a:solidFill>
                            <a:srgbClr val="000000"/>
                          </a:solidFill>
                          <a:effectLst/>
                          <a:latin typeface="Helvetica Neue"/>
                        </a:rPr>
                        <a:t>PARTECIPAZIONE E COLLABORAZIONE</a:t>
                      </a:r>
                      <a:endParaRPr lang="it-IT" sz="1400">
                        <a:effectLst/>
                      </a:endParaRPr>
                    </a:p>
                  </a:txBody>
                  <a:tcPr marL="50387" marR="50387" marT="50387" marB="5038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FFE"/>
                    </a:solidFill>
                  </a:tcPr>
                </a:tc>
                <a:tc>
                  <a:txBody>
                    <a:bodyPr/>
                    <a:lstStyle/>
                    <a:p>
                      <a:pPr rtl="0" fontAlgn="t">
                        <a:spcBef>
                          <a:spcPts val="0"/>
                        </a:spcBef>
                        <a:spcAft>
                          <a:spcPts val="0"/>
                        </a:spcAft>
                      </a:pPr>
                      <a:r>
                        <a:rPr lang="it-IT" sz="1400" b="0" i="0" u="none" strike="noStrike" dirty="0">
                          <a:solidFill>
                            <a:srgbClr val="000000"/>
                          </a:solidFill>
                          <a:effectLst/>
                          <a:latin typeface="Helvetica Neue"/>
                        </a:rPr>
                        <a:t>Partecipa alle attività didattico-educative in modo propositivo, collaborando e portando a termine con disponibilità consegne e incarichi.</a:t>
                      </a:r>
                      <a:endParaRPr lang="it-IT" sz="1400" dirty="0">
                        <a:effectLst/>
                      </a:endParaRPr>
                    </a:p>
                  </a:txBody>
                  <a:tcPr marL="50387" marR="50387" marT="50387" marB="5038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FFE"/>
                    </a:solidFill>
                  </a:tcPr>
                </a:tc>
                <a:tc rowSpan="4">
                  <a:txBody>
                    <a:bodyPr/>
                    <a:lstStyle/>
                    <a:p>
                      <a:pPr rtl="0" fontAlgn="t">
                        <a:spcBef>
                          <a:spcPts val="0"/>
                        </a:spcBef>
                        <a:spcAft>
                          <a:spcPts val="0"/>
                        </a:spcAft>
                      </a:pPr>
                      <a:r>
                        <a:rPr lang="it-IT" sz="1400">
                          <a:effectLst/>
                        </a:rPr>
                        <a:t/>
                      </a:r>
                      <a:br>
                        <a:rPr lang="it-IT" sz="1400">
                          <a:effectLst/>
                        </a:rPr>
                      </a:br>
                      <a:r>
                        <a:rPr lang="it-IT" sz="1400">
                          <a:effectLst/>
                        </a:rPr>
                        <a:t/>
                      </a:r>
                      <a:br>
                        <a:rPr lang="it-IT" sz="1400">
                          <a:effectLst/>
                        </a:rPr>
                      </a:br>
                      <a:r>
                        <a:rPr lang="it-IT" sz="1400">
                          <a:effectLst/>
                        </a:rPr>
                        <a:t/>
                      </a:r>
                      <a:br>
                        <a:rPr lang="it-IT" sz="1400">
                          <a:effectLst/>
                        </a:rPr>
                      </a:br>
                      <a:r>
                        <a:rPr lang="it-IT" sz="1400" b="0" i="0" u="none" strike="noStrike">
                          <a:solidFill>
                            <a:srgbClr val="000000"/>
                          </a:solidFill>
                          <a:effectLst/>
                          <a:latin typeface="Helvetica Neue"/>
                        </a:rPr>
                        <a:t>DISTINTO</a:t>
                      </a:r>
                      <a:endParaRPr lang="it-IT" sz="1400">
                        <a:effectLst/>
                      </a:endParaRPr>
                    </a:p>
                  </a:txBody>
                  <a:tcPr marL="50387" marR="50387" marT="50387" marB="5038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EFFFE"/>
                    </a:solidFill>
                  </a:tcPr>
                </a:tc>
              </a:tr>
              <a:tr h="603027">
                <a:tc>
                  <a:txBody>
                    <a:bodyPr/>
                    <a:lstStyle/>
                    <a:p>
                      <a:pPr rtl="0" fontAlgn="t">
                        <a:spcBef>
                          <a:spcPts val="0"/>
                        </a:spcBef>
                        <a:spcAft>
                          <a:spcPts val="0"/>
                        </a:spcAft>
                      </a:pPr>
                      <a:r>
                        <a:rPr lang="it-IT" sz="1400" b="0" i="0" u="none" strike="noStrike">
                          <a:solidFill>
                            <a:srgbClr val="000000"/>
                          </a:solidFill>
                          <a:effectLst/>
                          <a:latin typeface="Helvetica Neue"/>
                        </a:rPr>
                        <a:t>IMPEGNO E SENSO DI RESPONSABILITA'</a:t>
                      </a:r>
                      <a:endParaRPr lang="it-IT" sz="1400">
                        <a:effectLst/>
                      </a:endParaRPr>
                    </a:p>
                  </a:txBody>
                  <a:tcPr marL="50387" marR="50387" marT="50387" marB="5038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FFE"/>
                    </a:solidFill>
                  </a:tcPr>
                </a:tc>
                <a:tc>
                  <a:txBody>
                    <a:bodyPr/>
                    <a:lstStyle/>
                    <a:p>
                      <a:pPr rtl="0" fontAlgn="t">
                        <a:spcBef>
                          <a:spcPts val="0"/>
                        </a:spcBef>
                        <a:spcAft>
                          <a:spcPts val="0"/>
                        </a:spcAft>
                      </a:pPr>
                      <a:r>
                        <a:rPr lang="it-IT" sz="1400" b="0" i="0" u="none" strike="noStrike" dirty="0">
                          <a:solidFill>
                            <a:srgbClr val="000000"/>
                          </a:solidFill>
                          <a:effectLst/>
                          <a:latin typeface="Helvetica Neue"/>
                        </a:rPr>
                        <a:t>Si impegna in modo continuo e costante nello svolgimento dei propri compiti e rispetta in modo responsabile le regole della vita scolastica.</a:t>
                      </a:r>
                      <a:endParaRPr lang="it-IT" sz="1400" dirty="0">
                        <a:effectLst/>
                      </a:endParaRPr>
                    </a:p>
                  </a:txBody>
                  <a:tcPr marL="50387" marR="50387" marT="50387" marB="5038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FFE"/>
                    </a:solidFill>
                  </a:tcPr>
                </a:tc>
                <a:tc vMerge="1">
                  <a:txBody>
                    <a:bodyPr/>
                    <a:lstStyle/>
                    <a:p>
                      <a:endParaRPr lang="it-IT"/>
                    </a:p>
                  </a:txBody>
                  <a:tcPr/>
                </a:tc>
              </a:tr>
              <a:tr h="516880">
                <a:tc>
                  <a:txBody>
                    <a:bodyPr/>
                    <a:lstStyle/>
                    <a:p>
                      <a:pPr rtl="0" fontAlgn="t">
                        <a:spcBef>
                          <a:spcPts val="0"/>
                        </a:spcBef>
                        <a:spcAft>
                          <a:spcPts val="0"/>
                        </a:spcAft>
                      </a:pPr>
                      <a:r>
                        <a:rPr lang="it-IT" sz="1400">
                          <a:effectLst/>
                        </a:rPr>
                        <a:t/>
                      </a:r>
                      <a:br>
                        <a:rPr lang="it-IT" sz="1400">
                          <a:effectLst/>
                        </a:rPr>
                      </a:br>
                      <a:r>
                        <a:rPr lang="it-IT" sz="1400" b="0" i="0" u="none" strike="noStrike">
                          <a:solidFill>
                            <a:srgbClr val="000000"/>
                          </a:solidFill>
                          <a:effectLst/>
                          <a:latin typeface="Helvetica Neue"/>
                        </a:rPr>
                        <a:t>AUTONOMIA</a:t>
                      </a:r>
                      <a:endParaRPr lang="it-IT" sz="1400">
                        <a:effectLst/>
                      </a:endParaRPr>
                    </a:p>
                  </a:txBody>
                  <a:tcPr marL="50387" marR="50387" marT="50387" marB="5038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FFE"/>
                    </a:solidFill>
                  </a:tcPr>
                </a:tc>
                <a:tc>
                  <a:txBody>
                    <a:bodyPr/>
                    <a:lstStyle/>
                    <a:p>
                      <a:pPr rtl="0" fontAlgn="t">
                        <a:spcBef>
                          <a:spcPts val="0"/>
                        </a:spcBef>
                        <a:spcAft>
                          <a:spcPts val="0"/>
                        </a:spcAft>
                      </a:pPr>
                      <a:r>
                        <a:rPr lang="it-IT" sz="1400" b="0" i="0" u="none" strike="noStrike" dirty="0">
                          <a:solidFill>
                            <a:srgbClr val="000000"/>
                          </a:solidFill>
                          <a:effectLst/>
                          <a:latin typeface="Helvetica Neue"/>
                        </a:rPr>
                        <a:t>Sa gestire il proprio tempo e le proprie risorse per portare a termine un impegno preso e sa operare anche in situazioni non previste.</a:t>
                      </a:r>
                      <a:endParaRPr lang="it-IT" sz="1400" dirty="0">
                        <a:effectLst/>
                      </a:endParaRPr>
                    </a:p>
                  </a:txBody>
                  <a:tcPr marL="50387" marR="50387" marT="50387" marB="5038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FFE"/>
                    </a:solidFill>
                  </a:tcPr>
                </a:tc>
                <a:tc vMerge="1">
                  <a:txBody>
                    <a:bodyPr/>
                    <a:lstStyle/>
                    <a:p>
                      <a:endParaRPr lang="it-IT"/>
                    </a:p>
                  </a:txBody>
                  <a:tcPr/>
                </a:tc>
              </a:tr>
              <a:tr h="559953">
                <a:tc>
                  <a:txBody>
                    <a:bodyPr/>
                    <a:lstStyle/>
                    <a:p>
                      <a:pPr rtl="0" fontAlgn="t">
                        <a:spcBef>
                          <a:spcPts val="0"/>
                        </a:spcBef>
                        <a:spcAft>
                          <a:spcPts val="0"/>
                        </a:spcAft>
                      </a:pPr>
                      <a:r>
                        <a:rPr lang="it-IT" sz="1400" b="0" i="0" u="none" strike="noStrike">
                          <a:solidFill>
                            <a:srgbClr val="000000"/>
                          </a:solidFill>
                          <a:effectLst/>
                          <a:latin typeface="Helvetica Neue"/>
                        </a:rPr>
                        <a:t>RELAZIONE</a:t>
                      </a:r>
                      <a:endParaRPr lang="it-IT" sz="1400">
                        <a:effectLst/>
                      </a:endParaRPr>
                    </a:p>
                  </a:txBody>
                  <a:tcPr marL="50387" marR="50387" marT="50387" marB="5038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EFFFE"/>
                    </a:solidFill>
                  </a:tcPr>
                </a:tc>
                <a:tc>
                  <a:txBody>
                    <a:bodyPr/>
                    <a:lstStyle/>
                    <a:p>
                      <a:pPr rtl="0" fontAlgn="t">
                        <a:spcBef>
                          <a:spcPts val="0"/>
                        </a:spcBef>
                        <a:spcAft>
                          <a:spcPts val="0"/>
                        </a:spcAft>
                      </a:pPr>
                      <a:r>
                        <a:rPr lang="it-IT" sz="1400" b="0" i="0" u="none" strike="noStrike" dirty="0">
                          <a:solidFill>
                            <a:srgbClr val="000000"/>
                          </a:solidFill>
                          <a:effectLst/>
                          <a:latin typeface="Helvetica Neue"/>
                        </a:rPr>
                        <a:t>Ha cura di sé, degli altri e dell’ambiente. Si relaziona  manifestando il proprio punto di vista in un’ottica di rispetto reciproco.</a:t>
                      </a:r>
                      <a:endParaRPr lang="it-IT" sz="1400" dirty="0">
                        <a:effectLst/>
                      </a:endParaRPr>
                    </a:p>
                  </a:txBody>
                  <a:tcPr marL="50387" marR="50387" marT="50387" marB="5038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EFFFE"/>
                    </a:solidFill>
                  </a:tcPr>
                </a:tc>
                <a:tc vMerge="1">
                  <a:txBody>
                    <a:bodyPr/>
                    <a:lstStyle/>
                    <a:p>
                      <a:endParaRPr lang="it-IT"/>
                    </a:p>
                  </a:txBody>
                  <a:tcPr/>
                </a:tc>
              </a:tr>
              <a:tr h="603027">
                <a:tc>
                  <a:txBody>
                    <a:bodyPr/>
                    <a:lstStyle/>
                    <a:p>
                      <a:pPr rtl="0" fontAlgn="t">
                        <a:spcBef>
                          <a:spcPts val="0"/>
                        </a:spcBef>
                        <a:spcAft>
                          <a:spcPts val="0"/>
                        </a:spcAft>
                      </a:pPr>
                      <a:r>
                        <a:rPr lang="it-IT" sz="1400">
                          <a:effectLst/>
                        </a:rPr>
                        <a:t/>
                      </a:r>
                      <a:br>
                        <a:rPr lang="it-IT" sz="1400">
                          <a:effectLst/>
                        </a:rPr>
                      </a:br>
                      <a:r>
                        <a:rPr lang="it-IT" sz="1400" b="0" i="0" u="none" strike="noStrike">
                          <a:solidFill>
                            <a:srgbClr val="000000"/>
                          </a:solidFill>
                          <a:effectLst/>
                          <a:latin typeface="Helvetica Neue"/>
                        </a:rPr>
                        <a:t>CONOSCENZA DI SE’</a:t>
                      </a:r>
                      <a:endParaRPr lang="it-IT" sz="1400">
                        <a:effectLst/>
                      </a:endParaRPr>
                    </a:p>
                  </a:txBody>
                  <a:tcPr marL="50387" marR="50387" marT="50387" marB="5038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FFE"/>
                    </a:solidFill>
                  </a:tcPr>
                </a:tc>
                <a:tc>
                  <a:txBody>
                    <a:bodyPr/>
                    <a:lstStyle/>
                    <a:p>
                      <a:pPr rtl="0" fontAlgn="t">
                        <a:spcBef>
                          <a:spcPts val="0"/>
                        </a:spcBef>
                        <a:spcAft>
                          <a:spcPts val="0"/>
                        </a:spcAft>
                      </a:pPr>
                      <a:r>
                        <a:rPr lang="it-IT" sz="1400" b="0" i="0" u="none" strike="noStrike">
                          <a:solidFill>
                            <a:srgbClr val="000000"/>
                          </a:solidFill>
                          <a:effectLst/>
                          <a:latin typeface="Helvetica Neue"/>
                        </a:rPr>
                        <a:t>Riconosce le proprie difficoltà e successi; quando occorre sa chiedere aiuto e mette in atto comportamenti di autocontrollo.</a:t>
                      </a:r>
                      <a:endParaRPr lang="it-IT" sz="1400">
                        <a:effectLst/>
                      </a:endParaRPr>
                    </a:p>
                  </a:txBody>
                  <a:tcPr marL="50387" marR="50387" marT="50387" marB="5038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FFE"/>
                    </a:solidFill>
                  </a:tcPr>
                </a:tc>
                <a:tc>
                  <a:txBody>
                    <a:bodyPr/>
                    <a:lstStyle/>
                    <a:p>
                      <a:pPr fontAlgn="t"/>
                      <a:r>
                        <a:rPr lang="it-IT" sz="1400" dirty="0">
                          <a:effectLst/>
                        </a:rPr>
                        <a:t/>
                      </a:r>
                      <a:br>
                        <a:rPr lang="it-IT" sz="1400" dirty="0">
                          <a:effectLst/>
                        </a:rPr>
                      </a:br>
                      <a:endParaRPr lang="it-IT" sz="1400" dirty="0">
                        <a:effectLst/>
                      </a:endParaRPr>
                    </a:p>
                  </a:txBody>
                  <a:tcPr marL="50387" marR="50387" marT="50387" marB="50387">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FFFE"/>
                    </a:solidFill>
                  </a:tcPr>
                </a:tc>
              </a:tr>
            </a:tbl>
          </a:graphicData>
        </a:graphic>
      </p:graphicFrame>
      <p:sp>
        <p:nvSpPr>
          <p:cNvPr id="6" name="Rectangle 1"/>
          <p:cNvSpPr>
            <a:spLocks noChangeArrowheads="1"/>
          </p:cNvSpPr>
          <p:nvPr/>
        </p:nvSpPr>
        <p:spPr bwMode="auto">
          <a:xfrm>
            <a:off x="3684588" y="1102023"/>
            <a:ext cx="20182748" cy="9233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chemeClr val="tx1"/>
                </a:solidFill>
                <a:effectLst/>
                <a:latin typeface="Arial" panose="020B0604020202020204" pitchFamily="34" charset="0"/>
              </a:rPr>
              <a:t/>
            </a:r>
            <a:br>
              <a:rPr kumimoji="0" lang="it-IT" altLang="it-IT" sz="1800" b="0" i="0" u="none" strike="noStrike" cap="none" normalizeH="0" baseline="0" smtClean="0">
                <a:ln>
                  <a:noFill/>
                </a:ln>
                <a:solidFill>
                  <a:schemeClr val="tx1"/>
                </a:solidFill>
                <a:effectLst/>
                <a:latin typeface="Arial" panose="020B0604020202020204" pitchFamily="34" charset="0"/>
              </a:rPr>
            </a:br>
            <a:endParaRPr kumimoji="0" lang="it-IT" altLang="it-IT"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4417356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a 2"/>
          <p:cNvGraphicFramePr>
            <a:graphicFrameLocks noGrp="1"/>
          </p:cNvGraphicFramePr>
          <p:nvPr>
            <p:extLst>
              <p:ext uri="{D42A27DB-BD31-4B8C-83A1-F6EECF244321}">
                <p14:modId xmlns:p14="http://schemas.microsoft.com/office/powerpoint/2010/main" xmlns="" val="4215479861"/>
              </p:ext>
            </p:extLst>
          </p:nvPr>
        </p:nvGraphicFramePr>
        <p:xfrm>
          <a:off x="2233246" y="539054"/>
          <a:ext cx="9469316" cy="5413338"/>
        </p:xfrm>
        <a:graphic>
          <a:graphicData uri="http://schemas.openxmlformats.org/drawingml/2006/table">
            <a:tbl>
              <a:tblPr/>
              <a:tblGrid>
                <a:gridCol w="2656751"/>
                <a:gridCol w="5298662"/>
                <a:gridCol w="1513903"/>
              </a:tblGrid>
              <a:tr h="1127595">
                <a:tc>
                  <a:txBody>
                    <a:bodyPr/>
                    <a:lstStyle/>
                    <a:p>
                      <a:pPr rtl="0" fontAlgn="t">
                        <a:spcBef>
                          <a:spcPts val="0"/>
                        </a:spcBef>
                        <a:spcAft>
                          <a:spcPts val="0"/>
                        </a:spcAft>
                      </a:pPr>
                      <a:r>
                        <a:rPr lang="it-IT" sz="1400" dirty="0">
                          <a:effectLst/>
                        </a:rPr>
                        <a:t/>
                      </a:r>
                      <a:br>
                        <a:rPr lang="it-IT" sz="1400" dirty="0">
                          <a:effectLst/>
                        </a:rPr>
                      </a:br>
                      <a:r>
                        <a:rPr lang="it-IT" sz="1400" b="0" i="0" u="none" strike="noStrike" dirty="0">
                          <a:solidFill>
                            <a:srgbClr val="000000"/>
                          </a:solidFill>
                          <a:effectLst/>
                          <a:latin typeface="Helvetica Neue"/>
                        </a:rPr>
                        <a:t>CONOSCENZA DI SE’</a:t>
                      </a:r>
                      <a:endParaRPr lang="it-IT" sz="1400" dirty="0">
                        <a:effectLst/>
                      </a:endParaRP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FFE"/>
                    </a:solidFill>
                  </a:tcPr>
                </a:tc>
                <a:tc>
                  <a:txBody>
                    <a:bodyPr/>
                    <a:lstStyle/>
                    <a:p>
                      <a:pPr rtl="0" fontAlgn="t">
                        <a:spcBef>
                          <a:spcPts val="0"/>
                        </a:spcBef>
                        <a:spcAft>
                          <a:spcPts val="0"/>
                        </a:spcAft>
                      </a:pPr>
                      <a:r>
                        <a:rPr lang="it-IT" sz="1400" b="0" i="0" u="none" strike="noStrike" dirty="0">
                          <a:solidFill>
                            <a:srgbClr val="000000"/>
                          </a:solidFill>
                          <a:effectLst/>
                          <a:latin typeface="Helvetica Neue"/>
                        </a:rPr>
                        <a:t>Riconosce le proprie difficoltà e successi; quando occorre sa chiedere aiuto e mette in atto comportamenti di autocontrollo.</a:t>
                      </a:r>
                      <a:endParaRPr lang="it-IT" sz="1400" dirty="0">
                        <a:effectLst/>
                      </a:endParaRP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FFE"/>
                    </a:solidFill>
                  </a:tcPr>
                </a:tc>
                <a:tc>
                  <a:txBody>
                    <a:bodyPr/>
                    <a:lstStyle/>
                    <a:p>
                      <a:pPr fontAlgn="t"/>
                      <a:r>
                        <a:rPr lang="it-IT" sz="1400">
                          <a:effectLst/>
                        </a:rPr>
                        <a:t/>
                      </a:r>
                      <a:br>
                        <a:rPr lang="it-IT" sz="1400">
                          <a:effectLst/>
                        </a:rPr>
                      </a:br>
                      <a:endParaRPr lang="it-IT" sz="1400">
                        <a:effectLst/>
                      </a:endParaRP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FFFE"/>
                    </a:solidFill>
                  </a:tcPr>
                </a:tc>
              </a:tr>
              <a:tr h="1127595">
                <a:tc>
                  <a:txBody>
                    <a:bodyPr/>
                    <a:lstStyle/>
                    <a:p>
                      <a:pPr rtl="0" fontAlgn="t">
                        <a:spcBef>
                          <a:spcPts val="0"/>
                        </a:spcBef>
                        <a:spcAft>
                          <a:spcPts val="0"/>
                        </a:spcAft>
                      </a:pPr>
                      <a:r>
                        <a:rPr lang="it-IT" sz="1400" b="0" i="0" u="none" strike="noStrike">
                          <a:solidFill>
                            <a:srgbClr val="000000"/>
                          </a:solidFill>
                          <a:effectLst/>
                          <a:latin typeface="Helvetica Neue"/>
                        </a:rPr>
                        <a:t>PARTECIPAZIONE E COLLABORAZIONE</a:t>
                      </a:r>
                      <a:endParaRPr lang="it-IT" sz="1400">
                        <a:effectLst/>
                      </a:endParaRP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FFE"/>
                    </a:solidFill>
                  </a:tcPr>
                </a:tc>
                <a:tc>
                  <a:txBody>
                    <a:bodyPr/>
                    <a:lstStyle/>
                    <a:p>
                      <a:pPr rtl="0" fontAlgn="t">
                        <a:spcBef>
                          <a:spcPts val="0"/>
                        </a:spcBef>
                        <a:spcAft>
                          <a:spcPts val="0"/>
                        </a:spcAft>
                      </a:pPr>
                      <a:r>
                        <a:rPr lang="it-IT" sz="1400" b="0" i="0" u="none" strike="noStrike" dirty="0">
                          <a:solidFill>
                            <a:srgbClr val="000000"/>
                          </a:solidFill>
                          <a:effectLst/>
                          <a:latin typeface="Helvetica Neue"/>
                        </a:rPr>
                        <a:t>Partecipa alle attività didattico-educative in modo costante e collaborativo, portando a termine consegne e incarichi.</a:t>
                      </a:r>
                      <a:endParaRPr lang="it-IT" sz="1400" dirty="0">
                        <a:effectLst/>
                      </a:endParaRP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FFE"/>
                    </a:solidFill>
                  </a:tcPr>
                </a:tc>
                <a:tc>
                  <a:txBody>
                    <a:bodyPr/>
                    <a:lstStyle/>
                    <a:p>
                      <a:pPr fontAlgn="t"/>
                      <a:r>
                        <a:rPr lang="it-IT" sz="1400">
                          <a:effectLst/>
                        </a:rPr>
                        <a:t/>
                      </a:r>
                      <a:br>
                        <a:rPr lang="it-IT" sz="1400">
                          <a:effectLst/>
                        </a:rPr>
                      </a:br>
                      <a:endParaRPr lang="it-IT" sz="1400">
                        <a:effectLst/>
                      </a:endParaRP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FFFE"/>
                    </a:solidFill>
                  </a:tcPr>
                </a:tc>
              </a:tr>
              <a:tr h="902958">
                <a:tc>
                  <a:txBody>
                    <a:bodyPr/>
                    <a:lstStyle/>
                    <a:p>
                      <a:pPr rtl="0" fontAlgn="t">
                        <a:spcBef>
                          <a:spcPts val="0"/>
                        </a:spcBef>
                        <a:spcAft>
                          <a:spcPts val="0"/>
                        </a:spcAft>
                      </a:pPr>
                      <a:r>
                        <a:rPr lang="it-IT" sz="1400" b="0" i="0" u="none" strike="noStrike">
                          <a:solidFill>
                            <a:srgbClr val="000000"/>
                          </a:solidFill>
                          <a:effectLst/>
                          <a:latin typeface="Helvetica Neue"/>
                        </a:rPr>
                        <a:t>IMPEGNO E SENSO DI RESPONSABILITA'</a:t>
                      </a:r>
                      <a:endParaRPr lang="it-IT" sz="1400">
                        <a:effectLst/>
                      </a:endParaRP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FFE"/>
                    </a:solidFill>
                  </a:tcPr>
                </a:tc>
                <a:tc>
                  <a:txBody>
                    <a:bodyPr/>
                    <a:lstStyle/>
                    <a:p>
                      <a:pPr rtl="0" fontAlgn="t">
                        <a:spcBef>
                          <a:spcPts val="0"/>
                        </a:spcBef>
                        <a:spcAft>
                          <a:spcPts val="0"/>
                        </a:spcAft>
                      </a:pPr>
                      <a:r>
                        <a:rPr lang="it-IT" sz="1400" b="0" i="0" u="none" strike="noStrike" dirty="0">
                          <a:solidFill>
                            <a:srgbClr val="000000"/>
                          </a:solidFill>
                          <a:effectLst/>
                          <a:latin typeface="Helvetica Neue"/>
                        </a:rPr>
                        <a:t>Si impegna nello svolgimento dei propri compiti e rispetta le regole basilari della vita scolastica.</a:t>
                      </a:r>
                      <a:endParaRPr lang="it-IT" sz="1400" dirty="0">
                        <a:effectLst/>
                      </a:endParaRP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FFE"/>
                    </a:solidFill>
                  </a:tcPr>
                </a:tc>
                <a:tc>
                  <a:txBody>
                    <a:bodyPr/>
                    <a:lstStyle/>
                    <a:p>
                      <a:pPr rtl="0" fontAlgn="t">
                        <a:spcBef>
                          <a:spcPts val="0"/>
                        </a:spcBef>
                        <a:spcAft>
                          <a:spcPts val="0"/>
                        </a:spcAft>
                      </a:pPr>
                      <a:r>
                        <a:rPr lang="it-IT" sz="1400" b="0" i="0" u="none" strike="noStrike" dirty="0">
                          <a:solidFill>
                            <a:srgbClr val="000000"/>
                          </a:solidFill>
                          <a:effectLst/>
                          <a:latin typeface="Helvetica Neue"/>
                        </a:rPr>
                        <a:t> BUONO</a:t>
                      </a:r>
                      <a:endParaRPr lang="it-IT" sz="1400" dirty="0">
                        <a:effectLst/>
                      </a:endParaRP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FFFE"/>
                    </a:solidFill>
                  </a:tcPr>
                </a:tc>
              </a:tr>
              <a:tr h="1127595">
                <a:tc>
                  <a:txBody>
                    <a:bodyPr/>
                    <a:lstStyle/>
                    <a:p>
                      <a:pPr rtl="0" fontAlgn="t">
                        <a:spcBef>
                          <a:spcPts val="0"/>
                        </a:spcBef>
                        <a:spcAft>
                          <a:spcPts val="0"/>
                        </a:spcAft>
                      </a:pPr>
                      <a:r>
                        <a:rPr lang="it-IT" sz="1400">
                          <a:effectLst/>
                        </a:rPr>
                        <a:t/>
                      </a:r>
                      <a:br>
                        <a:rPr lang="it-IT" sz="1400">
                          <a:effectLst/>
                        </a:rPr>
                      </a:br>
                      <a:r>
                        <a:rPr lang="it-IT" sz="1400" b="0" i="0" u="none" strike="noStrike">
                          <a:solidFill>
                            <a:srgbClr val="000000"/>
                          </a:solidFill>
                          <a:effectLst/>
                          <a:latin typeface="Helvetica Neue"/>
                        </a:rPr>
                        <a:t>AUTONOMIA</a:t>
                      </a:r>
                      <a:endParaRPr lang="it-IT" sz="1400">
                        <a:effectLst/>
                      </a:endParaRP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FFE"/>
                    </a:solidFill>
                  </a:tcPr>
                </a:tc>
                <a:tc>
                  <a:txBody>
                    <a:bodyPr/>
                    <a:lstStyle/>
                    <a:p>
                      <a:pPr rtl="0" fontAlgn="t">
                        <a:spcBef>
                          <a:spcPts val="0"/>
                        </a:spcBef>
                        <a:spcAft>
                          <a:spcPts val="0"/>
                        </a:spcAft>
                      </a:pPr>
                      <a:r>
                        <a:rPr lang="it-IT" sz="1400" b="0" i="0" u="none" strike="noStrike">
                          <a:solidFill>
                            <a:srgbClr val="000000"/>
                          </a:solidFill>
                          <a:effectLst/>
                          <a:latin typeface="Helvetica Neue"/>
                        </a:rPr>
                        <a:t>Svolge e porta a termine un impegno preso e opera autonomamente in modo efficace in un contesto familiare.</a:t>
                      </a:r>
                      <a:endParaRPr lang="it-IT" sz="1400">
                        <a:effectLst/>
                      </a:endParaRP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FFE"/>
                    </a:solidFill>
                  </a:tcPr>
                </a:tc>
                <a:tc>
                  <a:txBody>
                    <a:bodyPr/>
                    <a:lstStyle/>
                    <a:p>
                      <a:pPr fontAlgn="t"/>
                      <a:r>
                        <a:rPr lang="it-IT" sz="1400" dirty="0">
                          <a:effectLst/>
                        </a:rPr>
                        <a:t/>
                      </a:r>
                      <a:br>
                        <a:rPr lang="it-IT" sz="1400" dirty="0">
                          <a:effectLst/>
                        </a:rPr>
                      </a:br>
                      <a:endParaRPr lang="it-IT" sz="1400" dirty="0">
                        <a:effectLst/>
                      </a:endParaRP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FFFE"/>
                    </a:solidFill>
                  </a:tcPr>
                </a:tc>
              </a:tr>
              <a:tr h="1127595">
                <a:tc>
                  <a:txBody>
                    <a:bodyPr/>
                    <a:lstStyle/>
                    <a:p>
                      <a:pPr rtl="0" fontAlgn="t">
                        <a:spcBef>
                          <a:spcPts val="0"/>
                        </a:spcBef>
                        <a:spcAft>
                          <a:spcPts val="0"/>
                        </a:spcAft>
                      </a:pPr>
                      <a:r>
                        <a:rPr lang="it-IT" sz="1400">
                          <a:effectLst/>
                        </a:rPr>
                        <a:t/>
                      </a:r>
                      <a:br>
                        <a:rPr lang="it-IT" sz="1400">
                          <a:effectLst/>
                        </a:rPr>
                      </a:br>
                      <a:r>
                        <a:rPr lang="it-IT" sz="1400" b="0" i="0" u="none" strike="noStrike">
                          <a:solidFill>
                            <a:srgbClr val="000000"/>
                          </a:solidFill>
                          <a:effectLst/>
                          <a:latin typeface="Helvetica Neue"/>
                        </a:rPr>
                        <a:t>RELAZIONE</a:t>
                      </a:r>
                      <a:endParaRPr lang="it-IT" sz="1400">
                        <a:effectLst/>
                      </a:endParaRP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EFFFE"/>
                    </a:solidFill>
                  </a:tcPr>
                </a:tc>
                <a:tc>
                  <a:txBody>
                    <a:bodyPr/>
                    <a:lstStyle/>
                    <a:p>
                      <a:pPr rtl="0" fontAlgn="t">
                        <a:spcBef>
                          <a:spcPts val="0"/>
                        </a:spcBef>
                        <a:spcAft>
                          <a:spcPts val="0"/>
                        </a:spcAft>
                      </a:pPr>
                      <a:r>
                        <a:rPr lang="it-IT" sz="1400" b="0" i="0" u="none" strike="noStrike">
                          <a:solidFill>
                            <a:srgbClr val="000000"/>
                          </a:solidFill>
                          <a:effectLst/>
                          <a:latin typeface="Helvetica Neue"/>
                        </a:rPr>
                        <a:t>Interagisce con gli altri e l’ambiente in modo educato, riconoscendo le regole del comportamento nei contesti educative didattici.</a:t>
                      </a:r>
                      <a:endParaRPr lang="it-IT" sz="1400">
                        <a:effectLst/>
                      </a:endParaRP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EFFFE"/>
                    </a:solidFill>
                  </a:tcPr>
                </a:tc>
                <a:tc>
                  <a:txBody>
                    <a:bodyPr/>
                    <a:lstStyle/>
                    <a:p>
                      <a:pPr fontAlgn="t"/>
                      <a:r>
                        <a:rPr lang="it-IT" sz="1400" dirty="0">
                          <a:effectLst/>
                        </a:rPr>
                        <a:t/>
                      </a:r>
                      <a:br>
                        <a:rPr lang="it-IT" sz="1400" dirty="0">
                          <a:effectLst/>
                        </a:rPr>
                      </a:br>
                      <a:endParaRPr lang="it-IT" sz="1400" dirty="0">
                        <a:effectLst/>
                      </a:endParaRP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EFFFE"/>
                    </a:solidFill>
                  </a:tcPr>
                </a:tc>
              </a:tr>
            </a:tbl>
          </a:graphicData>
        </a:graphic>
      </p:graphicFrame>
      <p:sp>
        <p:nvSpPr>
          <p:cNvPr id="4" name="Rectangle 1"/>
          <p:cNvSpPr>
            <a:spLocks noChangeArrowheads="1"/>
          </p:cNvSpPr>
          <p:nvPr/>
        </p:nvSpPr>
        <p:spPr bwMode="auto">
          <a:xfrm>
            <a:off x="74382" y="77231"/>
            <a:ext cx="23747501" cy="9233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chemeClr val="tx1"/>
                </a:solidFill>
                <a:effectLst/>
                <a:latin typeface="Arial" panose="020B0604020202020204" pitchFamily="34" charset="0"/>
              </a:rPr>
              <a:t/>
            </a:r>
            <a:br>
              <a:rPr kumimoji="0" lang="it-IT" altLang="it-IT" sz="1800" b="0" i="0" u="none" strike="noStrike" cap="none" normalizeH="0" baseline="0" smtClean="0">
                <a:ln>
                  <a:noFill/>
                </a:ln>
                <a:solidFill>
                  <a:schemeClr val="tx1"/>
                </a:solidFill>
                <a:effectLst/>
                <a:latin typeface="Arial" panose="020B0604020202020204" pitchFamily="34" charset="0"/>
              </a:rPr>
            </a:br>
            <a:endParaRPr kumimoji="0" lang="it-IT" altLang="it-IT"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12641458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a 2"/>
          <p:cNvGraphicFramePr>
            <a:graphicFrameLocks noGrp="1"/>
          </p:cNvGraphicFramePr>
          <p:nvPr>
            <p:extLst>
              <p:ext uri="{D42A27DB-BD31-4B8C-83A1-F6EECF244321}">
                <p14:modId xmlns:p14="http://schemas.microsoft.com/office/powerpoint/2010/main" xmlns="" val="2771623947"/>
              </p:ext>
            </p:extLst>
          </p:nvPr>
        </p:nvGraphicFramePr>
        <p:xfrm>
          <a:off x="2074986" y="1107830"/>
          <a:ext cx="9303256" cy="4914900"/>
        </p:xfrm>
        <a:graphic>
          <a:graphicData uri="http://schemas.openxmlformats.org/drawingml/2006/table">
            <a:tbl>
              <a:tblPr/>
              <a:tblGrid>
                <a:gridCol w="2610161"/>
                <a:gridCol w="5205741"/>
                <a:gridCol w="1487354"/>
              </a:tblGrid>
              <a:tr h="1023771">
                <a:tc>
                  <a:txBody>
                    <a:bodyPr/>
                    <a:lstStyle/>
                    <a:p>
                      <a:pPr rtl="0" fontAlgn="t">
                        <a:spcBef>
                          <a:spcPts val="0"/>
                        </a:spcBef>
                        <a:spcAft>
                          <a:spcPts val="0"/>
                        </a:spcAft>
                      </a:pPr>
                      <a:r>
                        <a:rPr lang="it-IT" sz="1400" dirty="0">
                          <a:effectLst/>
                        </a:rPr>
                        <a:t/>
                      </a:r>
                      <a:br>
                        <a:rPr lang="it-IT" sz="1400" dirty="0">
                          <a:effectLst/>
                        </a:rPr>
                      </a:br>
                      <a:r>
                        <a:rPr lang="it-IT" sz="1400" b="0" i="0" u="none" strike="noStrike" dirty="0">
                          <a:solidFill>
                            <a:srgbClr val="000000"/>
                          </a:solidFill>
                          <a:effectLst/>
                          <a:latin typeface="Helvetica Neue"/>
                        </a:rPr>
                        <a:t>CONOSCENZA DI SE’</a:t>
                      </a:r>
                      <a:endParaRPr lang="it-IT" sz="1400" dirty="0">
                        <a:effectLst/>
                      </a:endParaRP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FFE"/>
                    </a:solidFill>
                  </a:tcPr>
                </a:tc>
                <a:tc>
                  <a:txBody>
                    <a:bodyPr/>
                    <a:lstStyle/>
                    <a:p>
                      <a:pPr rtl="0" fontAlgn="t">
                        <a:spcBef>
                          <a:spcPts val="0"/>
                        </a:spcBef>
                        <a:spcAft>
                          <a:spcPts val="0"/>
                        </a:spcAft>
                      </a:pPr>
                      <a:r>
                        <a:rPr lang="it-IT" sz="1400" b="0" i="0" u="none" strike="noStrike" dirty="0">
                          <a:solidFill>
                            <a:srgbClr val="000000"/>
                          </a:solidFill>
                          <a:effectLst/>
                          <a:latin typeface="Helvetica Neue"/>
                        </a:rPr>
                        <a:t>Riconosce le proprie difficoltà e successi;  quando occorre sa chiedere aiuto e mette quasi sempre in atto comportamenti di autocontrollo.</a:t>
                      </a:r>
                      <a:endParaRPr lang="it-IT" sz="1400" dirty="0">
                        <a:effectLst/>
                      </a:endParaRP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FFE"/>
                    </a:solidFill>
                  </a:tcPr>
                </a:tc>
                <a:tc>
                  <a:txBody>
                    <a:bodyPr/>
                    <a:lstStyle/>
                    <a:p>
                      <a:pPr fontAlgn="t"/>
                      <a:r>
                        <a:rPr lang="it-IT" sz="1400">
                          <a:effectLst/>
                        </a:rPr>
                        <a:t/>
                      </a:r>
                      <a:br>
                        <a:rPr lang="it-IT" sz="1400">
                          <a:effectLst/>
                        </a:rPr>
                      </a:br>
                      <a:endParaRPr lang="it-IT" sz="1400">
                        <a:effectLst/>
                      </a:endParaRP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FFFE"/>
                    </a:solidFill>
                  </a:tcPr>
                </a:tc>
              </a:tr>
              <a:tr h="1023771">
                <a:tc>
                  <a:txBody>
                    <a:bodyPr/>
                    <a:lstStyle/>
                    <a:p>
                      <a:pPr rtl="0" fontAlgn="t">
                        <a:spcBef>
                          <a:spcPts val="0"/>
                        </a:spcBef>
                        <a:spcAft>
                          <a:spcPts val="0"/>
                        </a:spcAft>
                      </a:pPr>
                      <a:r>
                        <a:rPr lang="it-IT" sz="1400" b="0" i="0" u="none" strike="noStrike">
                          <a:solidFill>
                            <a:srgbClr val="000000"/>
                          </a:solidFill>
                          <a:effectLst/>
                          <a:latin typeface="Helvetica Neue"/>
                        </a:rPr>
                        <a:t>PARTECIPAZIONE E COLLABORAZIONE</a:t>
                      </a:r>
                      <a:endParaRPr lang="it-IT" sz="1400">
                        <a:effectLst/>
                      </a:endParaRP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FFE"/>
                    </a:solidFill>
                  </a:tcPr>
                </a:tc>
                <a:tc>
                  <a:txBody>
                    <a:bodyPr/>
                    <a:lstStyle/>
                    <a:p>
                      <a:pPr rtl="0" fontAlgn="t">
                        <a:spcBef>
                          <a:spcPts val="0"/>
                        </a:spcBef>
                        <a:spcAft>
                          <a:spcPts val="0"/>
                        </a:spcAft>
                      </a:pPr>
                      <a:r>
                        <a:rPr lang="it-IT" sz="1400" b="0" i="0" u="none" strike="noStrike" dirty="0">
                          <a:solidFill>
                            <a:srgbClr val="000000"/>
                          </a:solidFill>
                          <a:effectLst/>
                          <a:latin typeface="Helvetica Neue"/>
                        </a:rPr>
                        <a:t>Partecipa alle attività didattico-educative in modo saltuario, portando quasi sempre a termine consegne e incarichi.</a:t>
                      </a:r>
                      <a:endParaRPr lang="it-IT" sz="1400" dirty="0">
                        <a:effectLst/>
                      </a:endParaRP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FFE"/>
                    </a:solidFill>
                  </a:tcPr>
                </a:tc>
                <a:tc>
                  <a:txBody>
                    <a:bodyPr/>
                    <a:lstStyle/>
                    <a:p>
                      <a:pPr fontAlgn="t"/>
                      <a:r>
                        <a:rPr lang="it-IT" sz="1400">
                          <a:effectLst/>
                        </a:rPr>
                        <a:t/>
                      </a:r>
                      <a:br>
                        <a:rPr lang="it-IT" sz="1400">
                          <a:effectLst/>
                        </a:rPr>
                      </a:br>
                      <a:endParaRPr lang="it-IT" sz="1400">
                        <a:effectLst/>
                      </a:endParaRP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FFFE"/>
                    </a:solidFill>
                  </a:tcPr>
                </a:tc>
              </a:tr>
              <a:tr h="819816">
                <a:tc>
                  <a:txBody>
                    <a:bodyPr/>
                    <a:lstStyle/>
                    <a:p>
                      <a:pPr rtl="0" fontAlgn="t">
                        <a:spcBef>
                          <a:spcPts val="0"/>
                        </a:spcBef>
                        <a:spcAft>
                          <a:spcPts val="0"/>
                        </a:spcAft>
                      </a:pPr>
                      <a:r>
                        <a:rPr lang="it-IT" sz="1400" b="0" i="0" u="none" strike="noStrike">
                          <a:solidFill>
                            <a:srgbClr val="000000"/>
                          </a:solidFill>
                          <a:effectLst/>
                          <a:latin typeface="Helvetica Neue"/>
                        </a:rPr>
                        <a:t>IMPEGNO E SENSO DI RESPONSABILITA'</a:t>
                      </a:r>
                      <a:endParaRPr lang="it-IT" sz="1400">
                        <a:effectLst/>
                      </a:endParaRP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FFE"/>
                    </a:solidFill>
                  </a:tcPr>
                </a:tc>
                <a:tc>
                  <a:txBody>
                    <a:bodyPr/>
                    <a:lstStyle/>
                    <a:p>
                      <a:pPr rtl="0" fontAlgn="t">
                        <a:spcBef>
                          <a:spcPts val="0"/>
                        </a:spcBef>
                        <a:spcAft>
                          <a:spcPts val="0"/>
                        </a:spcAft>
                      </a:pPr>
                      <a:r>
                        <a:rPr lang="it-IT" sz="1400" b="0" i="0" u="none" strike="noStrike" dirty="0">
                          <a:solidFill>
                            <a:srgbClr val="000000"/>
                          </a:solidFill>
                          <a:effectLst/>
                          <a:latin typeface="Helvetica Neue"/>
                        </a:rPr>
                        <a:t>Si impegna, solo se incoraggiato dall’insegnante, nello svolgimento dei propri compiti e rispetta le regole basilari della vita scolastica.</a:t>
                      </a:r>
                      <a:endParaRPr lang="it-IT" sz="1400" dirty="0">
                        <a:effectLst/>
                      </a:endParaRP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FFE"/>
                    </a:solidFill>
                  </a:tcPr>
                </a:tc>
                <a:tc>
                  <a:txBody>
                    <a:bodyPr/>
                    <a:lstStyle/>
                    <a:p>
                      <a:pPr rtl="0" fontAlgn="t">
                        <a:spcBef>
                          <a:spcPts val="0"/>
                        </a:spcBef>
                        <a:spcAft>
                          <a:spcPts val="0"/>
                        </a:spcAft>
                      </a:pPr>
                      <a:r>
                        <a:rPr lang="it-IT" sz="1400" b="0" i="0" u="none" strike="noStrike" dirty="0">
                          <a:solidFill>
                            <a:srgbClr val="000000"/>
                          </a:solidFill>
                          <a:effectLst/>
                          <a:latin typeface="Helvetica Neue"/>
                        </a:rPr>
                        <a:t>PIU’ CHE SUFFICIENTE</a:t>
                      </a:r>
                      <a:endParaRPr lang="it-IT" sz="1400" dirty="0">
                        <a:effectLst/>
                      </a:endParaRP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FFFE"/>
                    </a:solidFill>
                  </a:tcPr>
                </a:tc>
              </a:tr>
              <a:tr h="1023771">
                <a:tc>
                  <a:txBody>
                    <a:bodyPr/>
                    <a:lstStyle/>
                    <a:p>
                      <a:pPr rtl="0" fontAlgn="t">
                        <a:spcBef>
                          <a:spcPts val="0"/>
                        </a:spcBef>
                        <a:spcAft>
                          <a:spcPts val="0"/>
                        </a:spcAft>
                      </a:pPr>
                      <a:r>
                        <a:rPr lang="it-IT" sz="1400">
                          <a:effectLst/>
                        </a:rPr>
                        <a:t/>
                      </a:r>
                      <a:br>
                        <a:rPr lang="it-IT" sz="1400">
                          <a:effectLst/>
                        </a:rPr>
                      </a:br>
                      <a:r>
                        <a:rPr lang="it-IT" sz="1400" b="0" i="0" u="none" strike="noStrike">
                          <a:solidFill>
                            <a:srgbClr val="000000"/>
                          </a:solidFill>
                          <a:effectLst/>
                          <a:latin typeface="Helvetica Neue"/>
                        </a:rPr>
                        <a:t>AUTONOMIA</a:t>
                      </a:r>
                      <a:endParaRPr lang="it-IT" sz="1400">
                        <a:effectLst/>
                      </a:endParaRP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FFE"/>
                    </a:solidFill>
                  </a:tcPr>
                </a:tc>
                <a:tc>
                  <a:txBody>
                    <a:bodyPr/>
                    <a:lstStyle/>
                    <a:p>
                      <a:pPr rtl="0" fontAlgn="t">
                        <a:spcBef>
                          <a:spcPts val="0"/>
                        </a:spcBef>
                        <a:spcAft>
                          <a:spcPts val="0"/>
                        </a:spcAft>
                      </a:pPr>
                      <a:r>
                        <a:rPr lang="it-IT" sz="1400" b="0" i="0" u="none" strike="noStrike">
                          <a:solidFill>
                            <a:srgbClr val="000000"/>
                          </a:solidFill>
                          <a:effectLst/>
                          <a:latin typeface="Helvetica Neue"/>
                        </a:rPr>
                        <a:t>Svolge e porta a termine un impegno preso e opera in un contesto familiare.</a:t>
                      </a:r>
                      <a:endParaRPr lang="it-IT" sz="1400">
                        <a:effectLst/>
                      </a:endParaRP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FFE"/>
                    </a:solidFill>
                  </a:tcPr>
                </a:tc>
                <a:tc>
                  <a:txBody>
                    <a:bodyPr/>
                    <a:lstStyle/>
                    <a:p>
                      <a:pPr fontAlgn="t"/>
                      <a:r>
                        <a:rPr lang="it-IT" sz="1400" dirty="0">
                          <a:effectLst/>
                        </a:rPr>
                        <a:t/>
                      </a:r>
                      <a:br>
                        <a:rPr lang="it-IT" sz="1400" dirty="0">
                          <a:effectLst/>
                        </a:rPr>
                      </a:br>
                      <a:endParaRPr lang="it-IT" sz="1400" dirty="0">
                        <a:effectLst/>
                      </a:endParaRP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FFFE"/>
                    </a:solidFill>
                  </a:tcPr>
                </a:tc>
              </a:tr>
              <a:tr h="1023771">
                <a:tc>
                  <a:txBody>
                    <a:bodyPr/>
                    <a:lstStyle/>
                    <a:p>
                      <a:pPr rtl="0" fontAlgn="t">
                        <a:spcBef>
                          <a:spcPts val="0"/>
                        </a:spcBef>
                        <a:spcAft>
                          <a:spcPts val="0"/>
                        </a:spcAft>
                      </a:pPr>
                      <a:r>
                        <a:rPr lang="it-IT" sz="1400">
                          <a:effectLst/>
                        </a:rPr>
                        <a:t/>
                      </a:r>
                      <a:br>
                        <a:rPr lang="it-IT" sz="1400">
                          <a:effectLst/>
                        </a:rPr>
                      </a:br>
                      <a:r>
                        <a:rPr lang="it-IT" sz="1400" b="0" i="0" u="none" strike="noStrike">
                          <a:solidFill>
                            <a:srgbClr val="000000"/>
                          </a:solidFill>
                          <a:effectLst/>
                          <a:latin typeface="Helvetica Neue"/>
                        </a:rPr>
                        <a:t>RELAZIONE</a:t>
                      </a:r>
                      <a:endParaRPr lang="it-IT" sz="1400">
                        <a:effectLst/>
                      </a:endParaRP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EFFFE"/>
                    </a:solidFill>
                  </a:tcPr>
                </a:tc>
                <a:tc>
                  <a:txBody>
                    <a:bodyPr/>
                    <a:lstStyle/>
                    <a:p>
                      <a:pPr rtl="0" fontAlgn="t">
                        <a:spcBef>
                          <a:spcPts val="0"/>
                        </a:spcBef>
                        <a:spcAft>
                          <a:spcPts val="0"/>
                        </a:spcAft>
                      </a:pPr>
                      <a:r>
                        <a:rPr lang="it-IT" sz="1400" b="0" i="0" u="none" strike="noStrike">
                          <a:solidFill>
                            <a:srgbClr val="000000"/>
                          </a:solidFill>
                          <a:effectLst/>
                          <a:latin typeface="Helvetica Neue"/>
                        </a:rPr>
                        <a:t>Interagisce con gli altri e l’ambiente in modo pertinente, riconoscendo e rispettando le regole del comportamento nei diversi contesti educativo - didattici.</a:t>
                      </a:r>
                      <a:endParaRPr lang="it-IT" sz="1400">
                        <a:effectLst/>
                      </a:endParaRP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EFFFE"/>
                    </a:solidFill>
                  </a:tcPr>
                </a:tc>
                <a:tc>
                  <a:txBody>
                    <a:bodyPr/>
                    <a:lstStyle/>
                    <a:p>
                      <a:pPr fontAlgn="t"/>
                      <a:r>
                        <a:rPr lang="it-IT" sz="1400" dirty="0">
                          <a:effectLst/>
                        </a:rPr>
                        <a:t/>
                      </a:r>
                      <a:br>
                        <a:rPr lang="it-IT" sz="1400" dirty="0">
                          <a:effectLst/>
                        </a:rPr>
                      </a:br>
                      <a:endParaRPr lang="it-IT" sz="1400" dirty="0">
                        <a:effectLst/>
                      </a:endParaRPr>
                    </a:p>
                  </a:txBody>
                  <a:tcPr marL="50800" marR="50800" marT="50800" marB="508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EFFFE"/>
                    </a:solidFill>
                  </a:tcPr>
                </a:tc>
              </a:tr>
            </a:tbl>
          </a:graphicData>
        </a:graphic>
      </p:graphicFrame>
      <p:sp>
        <p:nvSpPr>
          <p:cNvPr id="4" name="Rectangle 1"/>
          <p:cNvSpPr>
            <a:spLocks noChangeArrowheads="1"/>
          </p:cNvSpPr>
          <p:nvPr/>
        </p:nvSpPr>
        <p:spPr bwMode="auto">
          <a:xfrm>
            <a:off x="-322513" y="1313160"/>
            <a:ext cx="23331053" cy="9233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chemeClr val="tx1"/>
                </a:solidFill>
                <a:effectLst/>
                <a:latin typeface="Arial" panose="020B0604020202020204" pitchFamily="34" charset="0"/>
              </a:rPr>
              <a:t/>
            </a:r>
            <a:br>
              <a:rPr kumimoji="0" lang="it-IT" altLang="it-IT" sz="1800" b="0" i="0" u="none" strike="noStrike" cap="none" normalizeH="0" baseline="0" smtClean="0">
                <a:ln>
                  <a:noFill/>
                </a:ln>
                <a:solidFill>
                  <a:schemeClr val="tx1"/>
                </a:solidFill>
                <a:effectLst/>
                <a:latin typeface="Arial" panose="020B0604020202020204" pitchFamily="34" charset="0"/>
              </a:rPr>
            </a:br>
            <a:endParaRPr kumimoji="0" lang="it-IT" altLang="it-IT"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3343998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a 2"/>
          <p:cNvGraphicFramePr>
            <a:graphicFrameLocks noGrp="1"/>
          </p:cNvGraphicFramePr>
          <p:nvPr>
            <p:extLst>
              <p:ext uri="{D42A27DB-BD31-4B8C-83A1-F6EECF244321}">
                <p14:modId xmlns:p14="http://schemas.microsoft.com/office/powerpoint/2010/main" xmlns="" val="103383833"/>
              </p:ext>
            </p:extLst>
          </p:nvPr>
        </p:nvGraphicFramePr>
        <p:xfrm>
          <a:off x="2831123" y="1081454"/>
          <a:ext cx="8009791" cy="5328137"/>
        </p:xfrm>
        <a:graphic>
          <a:graphicData uri="http://schemas.openxmlformats.org/drawingml/2006/table">
            <a:tbl>
              <a:tblPr/>
              <a:tblGrid>
                <a:gridCol w="2245735"/>
                <a:gridCol w="4478996"/>
                <a:gridCol w="1285060"/>
              </a:tblGrid>
              <a:tr h="876224">
                <a:tc>
                  <a:txBody>
                    <a:bodyPr/>
                    <a:lstStyle/>
                    <a:p>
                      <a:pPr fontAlgn="t"/>
                      <a:r>
                        <a:rPr lang="it-IT" sz="1400" dirty="0">
                          <a:effectLst/>
                        </a:rPr>
                        <a:t/>
                      </a:r>
                      <a:br>
                        <a:rPr lang="it-IT" sz="1400" dirty="0">
                          <a:effectLst/>
                        </a:rPr>
                      </a:br>
                      <a:endParaRPr lang="it-IT" sz="1400" dirty="0">
                        <a:effectLst/>
                      </a:endParaRPr>
                    </a:p>
                  </a:txBody>
                  <a:tcPr marL="45019" marR="45019" marT="45019" marB="4501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fontAlgn="t"/>
                      <a:r>
                        <a:rPr lang="it-IT" sz="1400" dirty="0">
                          <a:effectLst/>
                        </a:rPr>
                        <a:t/>
                      </a:r>
                      <a:br>
                        <a:rPr lang="it-IT" sz="1400" dirty="0">
                          <a:effectLst/>
                        </a:rPr>
                      </a:br>
                      <a:endParaRPr lang="it-IT" sz="1400" dirty="0">
                        <a:effectLst/>
                      </a:endParaRPr>
                    </a:p>
                  </a:txBody>
                  <a:tcPr marL="45019" marR="45019" marT="45019" marB="4501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fontAlgn="t"/>
                      <a:r>
                        <a:rPr lang="it-IT" sz="1400">
                          <a:effectLst/>
                        </a:rPr>
                        <a:t/>
                      </a:r>
                      <a:br>
                        <a:rPr lang="it-IT" sz="1400">
                          <a:effectLst/>
                        </a:rPr>
                      </a:br>
                      <a:endParaRPr lang="it-IT" sz="1400">
                        <a:effectLst/>
                      </a:endParaRPr>
                    </a:p>
                  </a:txBody>
                  <a:tcPr marL="45019" marR="45019" marT="45019" marB="4501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955933">
                <a:tc>
                  <a:txBody>
                    <a:bodyPr/>
                    <a:lstStyle/>
                    <a:p>
                      <a:pPr rtl="0" fontAlgn="t">
                        <a:spcBef>
                          <a:spcPts val="0"/>
                        </a:spcBef>
                        <a:spcAft>
                          <a:spcPts val="0"/>
                        </a:spcAft>
                      </a:pPr>
                      <a:r>
                        <a:rPr lang="it-IT" sz="1400">
                          <a:effectLst/>
                        </a:rPr>
                        <a:t/>
                      </a:r>
                      <a:br>
                        <a:rPr lang="it-IT" sz="1400">
                          <a:effectLst/>
                        </a:rPr>
                      </a:br>
                      <a:r>
                        <a:rPr lang="it-IT" sz="1400" b="0" i="0" u="none" strike="noStrike">
                          <a:solidFill>
                            <a:srgbClr val="000000"/>
                          </a:solidFill>
                          <a:effectLst/>
                          <a:latin typeface="Helvetica Neue"/>
                        </a:rPr>
                        <a:t>CONOSCENZA DI SE’</a:t>
                      </a:r>
                      <a:endParaRPr lang="it-IT" sz="1400">
                        <a:effectLst/>
                      </a:endParaRPr>
                    </a:p>
                  </a:txBody>
                  <a:tcPr marL="45019" marR="45019" marT="45019" marB="4501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it-IT" sz="1400" b="0" i="0" u="none" strike="noStrike" dirty="0">
                          <a:solidFill>
                            <a:srgbClr val="000000"/>
                          </a:solidFill>
                          <a:effectLst/>
                          <a:latin typeface="Helvetica Neue"/>
                        </a:rPr>
                        <a:t>Attraverso una riflessione guidata dall’insegnante riconosce le proprie difficoltà e i successi e talvolta mette in atto comportamenti di autocontrollo.</a:t>
                      </a:r>
                      <a:endParaRPr lang="it-IT" sz="1400" dirty="0">
                        <a:effectLst/>
                      </a:endParaRPr>
                    </a:p>
                  </a:txBody>
                  <a:tcPr marL="45019" marR="45019" marT="45019" marB="4501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fontAlgn="t"/>
                      <a:r>
                        <a:rPr lang="it-IT" sz="1400">
                          <a:effectLst/>
                        </a:rPr>
                        <a:t/>
                      </a:r>
                      <a:br>
                        <a:rPr lang="it-IT" sz="1400">
                          <a:effectLst/>
                        </a:rPr>
                      </a:br>
                      <a:endParaRPr lang="it-IT" sz="1400">
                        <a:effectLst/>
                      </a:endParaRPr>
                    </a:p>
                  </a:txBody>
                  <a:tcPr marL="45019" marR="45019" marT="45019" marB="4501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38100" cap="flat" cmpd="sng" algn="ctr">
                      <a:solidFill>
                        <a:srgbClr val="FFFFFF"/>
                      </a:solidFill>
                      <a:prstDash val="solid"/>
                      <a:round/>
                      <a:headEnd type="none" w="med" len="med"/>
                      <a:tailEnd type="none" w="med" len="med"/>
                    </a:lnB>
                    <a:solidFill>
                      <a:srgbClr val="FFFFFF"/>
                    </a:solidFill>
                  </a:tcPr>
                </a:tc>
              </a:tr>
              <a:tr h="1037869">
                <a:tc>
                  <a:txBody>
                    <a:bodyPr/>
                    <a:lstStyle/>
                    <a:p>
                      <a:pPr rtl="0" fontAlgn="t">
                        <a:spcBef>
                          <a:spcPts val="0"/>
                        </a:spcBef>
                        <a:spcAft>
                          <a:spcPts val="0"/>
                        </a:spcAft>
                      </a:pPr>
                      <a:r>
                        <a:rPr lang="it-IT" sz="1400" b="0" i="0" u="none" strike="noStrike">
                          <a:solidFill>
                            <a:srgbClr val="000000"/>
                          </a:solidFill>
                          <a:effectLst/>
                          <a:latin typeface="Helvetica Neue"/>
                        </a:rPr>
                        <a:t>PARTECIPAZIONE E COLLABORAZIONE</a:t>
                      </a:r>
                      <a:endParaRPr lang="it-IT" sz="1400">
                        <a:effectLst/>
                      </a:endParaRPr>
                    </a:p>
                  </a:txBody>
                  <a:tcPr marL="45019" marR="45019" marT="45019" marB="4501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it-IT" sz="1400" b="0" i="0" u="none" strike="noStrike">
                          <a:solidFill>
                            <a:srgbClr val="000000"/>
                          </a:solidFill>
                          <a:effectLst/>
                          <a:latin typeface="Helvetica Neue"/>
                        </a:rPr>
                        <a:t>Partecipa alle attività didattico-educative solo se stimolato dall’insegnante.</a:t>
                      </a:r>
                      <a:endParaRPr lang="it-IT" sz="1400">
                        <a:effectLst/>
                      </a:endParaRPr>
                    </a:p>
                  </a:txBody>
                  <a:tcPr marL="45019" marR="45019" marT="45019" marB="4501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4">
                  <a:txBody>
                    <a:bodyPr/>
                    <a:lstStyle/>
                    <a:p>
                      <a:pPr rtl="0" fontAlgn="t">
                        <a:spcBef>
                          <a:spcPts val="0"/>
                        </a:spcBef>
                        <a:spcAft>
                          <a:spcPts val="0"/>
                        </a:spcAft>
                      </a:pPr>
                      <a:r>
                        <a:rPr lang="it-IT" sz="1400" dirty="0">
                          <a:effectLst/>
                        </a:rPr>
                        <a:t/>
                      </a:r>
                      <a:br>
                        <a:rPr lang="it-IT" sz="1400" dirty="0">
                          <a:effectLst/>
                        </a:rPr>
                      </a:br>
                      <a:r>
                        <a:rPr lang="it-IT" sz="1400" dirty="0">
                          <a:effectLst/>
                        </a:rPr>
                        <a:t/>
                      </a:r>
                      <a:br>
                        <a:rPr lang="it-IT" sz="1400" dirty="0">
                          <a:effectLst/>
                        </a:rPr>
                      </a:br>
                      <a:r>
                        <a:rPr lang="it-IT" sz="1400" dirty="0">
                          <a:effectLst/>
                        </a:rPr>
                        <a:t/>
                      </a:r>
                      <a:br>
                        <a:rPr lang="it-IT" sz="1400" dirty="0">
                          <a:effectLst/>
                        </a:rPr>
                      </a:br>
                      <a:r>
                        <a:rPr lang="it-IT" sz="1400" dirty="0">
                          <a:effectLst/>
                        </a:rPr>
                        <a:t/>
                      </a:r>
                      <a:br>
                        <a:rPr lang="it-IT" sz="1400" dirty="0">
                          <a:effectLst/>
                        </a:rPr>
                      </a:br>
                      <a:r>
                        <a:rPr lang="it-IT" sz="1400" b="0" i="0" u="none" strike="noStrike" dirty="0">
                          <a:solidFill>
                            <a:srgbClr val="000000"/>
                          </a:solidFill>
                          <a:effectLst/>
                          <a:latin typeface="Helvetica Neue"/>
                        </a:rPr>
                        <a:t>SUFFICIENTE</a:t>
                      </a:r>
                      <a:endParaRPr lang="it-IT" sz="1400" dirty="0">
                        <a:effectLst/>
                      </a:endParaRPr>
                    </a:p>
                    <a:p>
                      <a:pPr fontAlgn="t"/>
                      <a:r>
                        <a:rPr lang="it-IT" sz="1400" dirty="0">
                          <a:effectLst/>
                        </a:rPr>
                        <a:t/>
                      </a:r>
                      <a:br>
                        <a:rPr lang="it-IT" sz="1400" dirty="0">
                          <a:effectLst/>
                        </a:rPr>
                      </a:br>
                      <a:r>
                        <a:rPr lang="it-IT" sz="1400" dirty="0">
                          <a:effectLst/>
                        </a:rPr>
                        <a:t/>
                      </a:r>
                      <a:br>
                        <a:rPr lang="it-IT" sz="1400" dirty="0">
                          <a:effectLst/>
                        </a:rPr>
                      </a:br>
                      <a:r>
                        <a:rPr lang="it-IT" sz="1400" dirty="0">
                          <a:effectLst/>
                        </a:rPr>
                        <a:t/>
                      </a:r>
                      <a:br>
                        <a:rPr lang="it-IT" sz="1400" dirty="0">
                          <a:effectLst/>
                        </a:rPr>
                      </a:br>
                      <a:endParaRPr lang="it-IT" sz="1400" dirty="0">
                        <a:effectLst/>
                      </a:endParaRPr>
                    </a:p>
                  </a:txBody>
                  <a:tcPr marL="45019" marR="45019" marT="45019" marB="4501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r>
              <a:tr h="812542">
                <a:tc>
                  <a:txBody>
                    <a:bodyPr/>
                    <a:lstStyle/>
                    <a:p>
                      <a:pPr rtl="0" fontAlgn="t">
                        <a:spcBef>
                          <a:spcPts val="0"/>
                        </a:spcBef>
                        <a:spcAft>
                          <a:spcPts val="0"/>
                        </a:spcAft>
                      </a:pPr>
                      <a:r>
                        <a:rPr lang="it-IT" sz="1400" b="0" i="0" u="none" strike="noStrike">
                          <a:solidFill>
                            <a:srgbClr val="000000"/>
                          </a:solidFill>
                          <a:effectLst/>
                          <a:latin typeface="Helvetica Neue"/>
                        </a:rPr>
                        <a:t>IMPEGNO E SENSO DI RESPONSABILITA'</a:t>
                      </a:r>
                      <a:endParaRPr lang="it-IT" sz="1400">
                        <a:effectLst/>
                      </a:endParaRPr>
                    </a:p>
                  </a:txBody>
                  <a:tcPr marL="45019" marR="45019" marT="45019" marB="4501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it-IT" sz="1400" b="0" i="0" u="none" strike="noStrike" dirty="0">
                          <a:solidFill>
                            <a:srgbClr val="000000"/>
                          </a:solidFill>
                          <a:effectLst/>
                          <a:latin typeface="Helvetica Neue"/>
                        </a:rPr>
                        <a:t>Si impegna solo se incoraggiato dall’insegnante e rispetta solo alcune regole condivise.</a:t>
                      </a:r>
                      <a:endParaRPr lang="it-IT" sz="1400" dirty="0">
                        <a:effectLst/>
                      </a:endParaRPr>
                    </a:p>
                  </a:txBody>
                  <a:tcPr marL="45019" marR="45019" marT="45019" marB="4501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it-IT"/>
                    </a:p>
                  </a:txBody>
                  <a:tcPr/>
                </a:tc>
              </a:tr>
              <a:tr h="751090">
                <a:tc>
                  <a:txBody>
                    <a:bodyPr/>
                    <a:lstStyle/>
                    <a:p>
                      <a:pPr rtl="0" fontAlgn="t">
                        <a:spcBef>
                          <a:spcPts val="0"/>
                        </a:spcBef>
                        <a:spcAft>
                          <a:spcPts val="0"/>
                        </a:spcAft>
                      </a:pPr>
                      <a:r>
                        <a:rPr lang="it-IT" sz="1400" b="0" i="0" u="none" strike="noStrike">
                          <a:solidFill>
                            <a:srgbClr val="000000"/>
                          </a:solidFill>
                          <a:effectLst/>
                          <a:latin typeface="Helvetica Neue"/>
                        </a:rPr>
                        <a:t>AUTONOMIA</a:t>
                      </a:r>
                      <a:endParaRPr lang="it-IT" sz="1400">
                        <a:effectLst/>
                      </a:endParaRPr>
                    </a:p>
                  </a:txBody>
                  <a:tcPr marL="45019" marR="45019" marT="45019" marB="4501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it-IT" sz="1400" b="0" i="0" u="none" strike="noStrike" dirty="0">
                          <a:solidFill>
                            <a:srgbClr val="000000"/>
                          </a:solidFill>
                          <a:effectLst/>
                          <a:latin typeface="Helvetica Neue"/>
                        </a:rPr>
                        <a:t>Rispetta, se sollecitato, gli impegni presi e se guidato mette in atto comportamenti propositivi.</a:t>
                      </a:r>
                      <a:endParaRPr lang="it-IT" sz="1400" dirty="0">
                        <a:effectLst/>
                      </a:endParaRPr>
                    </a:p>
                  </a:txBody>
                  <a:tcPr marL="45019" marR="45019" marT="45019" marB="4501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it-IT"/>
                    </a:p>
                  </a:txBody>
                  <a:tcPr/>
                </a:tc>
              </a:tr>
              <a:tr h="894479">
                <a:tc>
                  <a:txBody>
                    <a:bodyPr/>
                    <a:lstStyle/>
                    <a:p>
                      <a:pPr rtl="0" fontAlgn="t">
                        <a:spcBef>
                          <a:spcPts val="0"/>
                        </a:spcBef>
                        <a:spcAft>
                          <a:spcPts val="0"/>
                        </a:spcAft>
                      </a:pPr>
                      <a:r>
                        <a:rPr lang="it-IT" sz="1400" b="0" i="0" u="none" strike="noStrike">
                          <a:solidFill>
                            <a:srgbClr val="000000"/>
                          </a:solidFill>
                          <a:effectLst/>
                          <a:latin typeface="Helvetica Neue"/>
                        </a:rPr>
                        <a:t>RELAZIONE</a:t>
                      </a:r>
                      <a:endParaRPr lang="it-IT" sz="1400">
                        <a:effectLst/>
                      </a:endParaRPr>
                    </a:p>
                  </a:txBody>
                  <a:tcPr marL="45019" marR="45019" marT="45019" marB="4501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it-IT" sz="1400" b="0" i="0" u="none" strike="noStrike" dirty="0">
                          <a:solidFill>
                            <a:srgbClr val="000000"/>
                          </a:solidFill>
                          <a:effectLst/>
                          <a:latin typeface="Helvetica Neue"/>
                        </a:rPr>
                        <a:t>Interagisce con gli altri in attività e contesti definite, ma fatica a rispettare le regole basilari della convivenza civile.</a:t>
                      </a:r>
                      <a:endParaRPr lang="it-IT" sz="1400" dirty="0">
                        <a:effectLst/>
                      </a:endParaRPr>
                    </a:p>
                  </a:txBody>
                  <a:tcPr marL="45019" marR="45019" marT="45019" marB="4501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vMerge="1">
                  <a:txBody>
                    <a:bodyPr/>
                    <a:lstStyle/>
                    <a:p>
                      <a:endParaRPr lang="it-IT"/>
                    </a:p>
                  </a:txBody>
                  <a:tcPr/>
                </a:tc>
              </a:tr>
            </a:tbl>
          </a:graphicData>
        </a:graphic>
      </p:graphicFrame>
      <p:sp>
        <p:nvSpPr>
          <p:cNvPr id="4" name="Rectangle 1"/>
          <p:cNvSpPr>
            <a:spLocks noChangeArrowheads="1"/>
          </p:cNvSpPr>
          <p:nvPr/>
        </p:nvSpPr>
        <p:spPr bwMode="auto">
          <a:xfrm>
            <a:off x="3322393" y="1147694"/>
            <a:ext cx="20453491" cy="9233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chemeClr val="tx1"/>
                </a:solidFill>
                <a:effectLst/>
                <a:latin typeface="Arial" panose="020B0604020202020204" pitchFamily="34" charset="0"/>
              </a:rPr>
              <a:t/>
            </a:r>
            <a:br>
              <a:rPr kumimoji="0" lang="it-IT" altLang="it-IT" sz="1800" b="0" i="0" u="none" strike="noStrike" cap="none" normalizeH="0" baseline="0" smtClean="0">
                <a:ln>
                  <a:noFill/>
                </a:ln>
                <a:solidFill>
                  <a:schemeClr val="tx1"/>
                </a:solidFill>
                <a:effectLst/>
                <a:latin typeface="Arial" panose="020B0604020202020204" pitchFamily="34" charset="0"/>
              </a:rPr>
            </a:br>
            <a:endParaRPr kumimoji="0" lang="it-IT" altLang="it-IT"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327284599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a 2"/>
          <p:cNvGraphicFramePr>
            <a:graphicFrameLocks noGrp="1"/>
          </p:cNvGraphicFramePr>
          <p:nvPr>
            <p:extLst>
              <p:ext uri="{D42A27DB-BD31-4B8C-83A1-F6EECF244321}">
                <p14:modId xmlns:p14="http://schemas.microsoft.com/office/powerpoint/2010/main" xmlns="" val="433531257"/>
              </p:ext>
            </p:extLst>
          </p:nvPr>
        </p:nvGraphicFramePr>
        <p:xfrm>
          <a:off x="923026" y="908111"/>
          <a:ext cx="9135374" cy="4509278"/>
        </p:xfrm>
        <a:graphic>
          <a:graphicData uri="http://schemas.openxmlformats.org/drawingml/2006/table">
            <a:tbl>
              <a:tblPr/>
              <a:tblGrid>
                <a:gridCol w="2561321"/>
                <a:gridCol w="5108408"/>
                <a:gridCol w="1465645"/>
              </a:tblGrid>
              <a:tr h="753017">
                <a:tc>
                  <a:txBody>
                    <a:bodyPr/>
                    <a:lstStyle/>
                    <a:p>
                      <a:pPr fontAlgn="t"/>
                      <a:r>
                        <a:rPr lang="it-IT" sz="1400" dirty="0">
                          <a:effectLst/>
                        </a:rPr>
                        <a:t/>
                      </a:r>
                      <a:br>
                        <a:rPr lang="it-IT" sz="1400" dirty="0">
                          <a:effectLst/>
                        </a:rPr>
                      </a:br>
                      <a:endParaRPr lang="it-IT" sz="1400" dirty="0">
                        <a:effectLst/>
                      </a:endParaRPr>
                    </a:p>
                  </a:txBody>
                  <a:tcPr marL="29198" marR="29198" marT="29198" marB="29198">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fontAlgn="t"/>
                      <a:r>
                        <a:rPr lang="it-IT" sz="1400">
                          <a:effectLst/>
                        </a:rPr>
                        <a:t/>
                      </a:r>
                      <a:br>
                        <a:rPr lang="it-IT" sz="1400">
                          <a:effectLst/>
                        </a:rPr>
                      </a:br>
                      <a:endParaRPr lang="it-IT" sz="1400">
                        <a:effectLst/>
                      </a:endParaRPr>
                    </a:p>
                  </a:txBody>
                  <a:tcPr marL="29198" marR="29198" marT="29198" marB="29198">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fontAlgn="t"/>
                      <a:r>
                        <a:rPr lang="it-IT" sz="1400">
                          <a:effectLst/>
                        </a:rPr>
                        <a:t/>
                      </a:r>
                      <a:br>
                        <a:rPr lang="it-IT" sz="1400">
                          <a:effectLst/>
                        </a:rPr>
                      </a:br>
                      <a:endParaRPr lang="it-IT" sz="1400">
                        <a:effectLst/>
                      </a:endParaRPr>
                    </a:p>
                  </a:txBody>
                  <a:tcPr marL="29198" marR="29198" marT="29198" marB="29198">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823613">
                <a:tc>
                  <a:txBody>
                    <a:bodyPr/>
                    <a:lstStyle/>
                    <a:p>
                      <a:pPr rtl="0" fontAlgn="t">
                        <a:spcBef>
                          <a:spcPts val="0"/>
                        </a:spcBef>
                        <a:spcAft>
                          <a:spcPts val="0"/>
                        </a:spcAft>
                      </a:pPr>
                      <a:r>
                        <a:rPr lang="it-IT" sz="1400" dirty="0">
                          <a:effectLst/>
                        </a:rPr>
                        <a:t/>
                      </a:r>
                      <a:br>
                        <a:rPr lang="it-IT" sz="1400" dirty="0">
                          <a:effectLst/>
                        </a:rPr>
                      </a:br>
                      <a:r>
                        <a:rPr lang="it-IT" sz="1400" b="0" i="0" u="none" strike="noStrike" dirty="0">
                          <a:solidFill>
                            <a:srgbClr val="000000"/>
                          </a:solidFill>
                          <a:effectLst/>
                          <a:latin typeface="Helvetica Neue"/>
                        </a:rPr>
                        <a:t>CONOSCENZA DI SE’</a:t>
                      </a:r>
                      <a:endParaRPr lang="it-IT" sz="1400" dirty="0">
                        <a:effectLst/>
                      </a:endParaRPr>
                    </a:p>
                  </a:txBody>
                  <a:tcPr marL="29198" marR="29198" marT="29198" marB="29198">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rtl="0" fontAlgn="t">
                        <a:spcBef>
                          <a:spcPts val="0"/>
                        </a:spcBef>
                        <a:spcAft>
                          <a:spcPts val="0"/>
                        </a:spcAft>
                      </a:pPr>
                      <a:r>
                        <a:rPr lang="it-IT" sz="1400" b="0" i="0" u="none" strike="noStrike" dirty="0">
                          <a:solidFill>
                            <a:srgbClr val="000000"/>
                          </a:solidFill>
                          <a:effectLst/>
                          <a:latin typeface="Helvetica Neue"/>
                        </a:rPr>
                        <a:t>Fatica a riconoscere le proprie difficoltà e successi così come a mettere in atto comportamenti di auto controllo anche se guidato dall’insegnante.</a:t>
                      </a:r>
                      <a:endParaRPr lang="it-IT" sz="1400" dirty="0">
                        <a:effectLst/>
                      </a:endParaRPr>
                    </a:p>
                  </a:txBody>
                  <a:tcPr marL="29198" marR="29198" marT="29198" marB="29198">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fontAlgn="t"/>
                      <a:r>
                        <a:rPr lang="it-IT" sz="1400">
                          <a:effectLst/>
                        </a:rPr>
                        <a:t/>
                      </a:r>
                      <a:br>
                        <a:rPr lang="it-IT" sz="1400">
                          <a:effectLst/>
                        </a:rPr>
                      </a:br>
                      <a:endParaRPr lang="it-IT" sz="1400">
                        <a:effectLst/>
                      </a:endParaRPr>
                    </a:p>
                  </a:txBody>
                  <a:tcPr marL="29198" marR="29198" marT="29198" marB="29198">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FFFFF"/>
                    </a:solidFill>
                  </a:tcPr>
                </a:tc>
              </a:tr>
              <a:tr h="894208">
                <a:tc>
                  <a:txBody>
                    <a:bodyPr/>
                    <a:lstStyle/>
                    <a:p>
                      <a:pPr rtl="0" fontAlgn="t">
                        <a:spcBef>
                          <a:spcPts val="0"/>
                        </a:spcBef>
                        <a:spcAft>
                          <a:spcPts val="0"/>
                        </a:spcAft>
                      </a:pPr>
                      <a:r>
                        <a:rPr lang="it-IT" sz="1400" b="0" i="0" u="none" strike="noStrike" dirty="0">
                          <a:solidFill>
                            <a:srgbClr val="000000"/>
                          </a:solidFill>
                          <a:effectLst/>
                          <a:latin typeface="Helvetica Neue"/>
                        </a:rPr>
                        <a:t>PARTECIPAZIONE E COLLABORAZIONE</a:t>
                      </a:r>
                      <a:endParaRPr lang="it-IT" sz="1400" dirty="0">
                        <a:effectLst/>
                      </a:endParaRPr>
                    </a:p>
                  </a:txBody>
                  <a:tcPr marL="29198" marR="29198" marT="29198" marB="29198">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FFE"/>
                    </a:solidFill>
                  </a:tcPr>
                </a:tc>
                <a:tc>
                  <a:txBody>
                    <a:bodyPr/>
                    <a:lstStyle/>
                    <a:p>
                      <a:pPr rtl="0" fontAlgn="t">
                        <a:spcBef>
                          <a:spcPts val="0"/>
                        </a:spcBef>
                        <a:spcAft>
                          <a:spcPts val="0"/>
                        </a:spcAft>
                      </a:pPr>
                      <a:r>
                        <a:rPr lang="it-IT" sz="1400" b="0" i="0" u="none" strike="noStrike" dirty="0">
                          <a:solidFill>
                            <a:srgbClr val="000000"/>
                          </a:solidFill>
                          <a:effectLst/>
                          <a:latin typeface="Helvetica Neue"/>
                        </a:rPr>
                        <a:t>Saltuaria la partecipazione alle attività didattico-educative nonostante la sollecitazione dell’insegnante.</a:t>
                      </a:r>
                      <a:endParaRPr lang="it-IT" sz="1400" dirty="0">
                        <a:effectLst/>
                      </a:endParaRPr>
                    </a:p>
                  </a:txBody>
                  <a:tcPr marL="29198" marR="29198" marT="29198" marB="29198">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FFE"/>
                    </a:solidFill>
                  </a:tcPr>
                </a:tc>
                <a:tc rowSpan="4">
                  <a:txBody>
                    <a:bodyPr/>
                    <a:lstStyle/>
                    <a:p>
                      <a:pPr rtl="0" fontAlgn="t">
                        <a:spcBef>
                          <a:spcPts val="0"/>
                        </a:spcBef>
                        <a:spcAft>
                          <a:spcPts val="0"/>
                        </a:spcAft>
                      </a:pPr>
                      <a:r>
                        <a:rPr lang="it-IT" sz="1400" b="0" i="0" u="none" strike="noStrike" dirty="0">
                          <a:solidFill>
                            <a:srgbClr val="000000"/>
                          </a:solidFill>
                          <a:effectLst/>
                          <a:latin typeface="Helvetica Neue"/>
                        </a:rPr>
                        <a:t>   NON</a:t>
                      </a:r>
                      <a:endParaRPr lang="it-IT" sz="1400" dirty="0">
                        <a:effectLst/>
                      </a:endParaRPr>
                    </a:p>
                    <a:p>
                      <a:pPr rtl="0" fontAlgn="t">
                        <a:spcBef>
                          <a:spcPts val="0"/>
                        </a:spcBef>
                        <a:spcAft>
                          <a:spcPts val="0"/>
                        </a:spcAft>
                      </a:pPr>
                      <a:r>
                        <a:rPr lang="it-IT" sz="1400" b="0" i="0" u="none" strike="noStrike" dirty="0">
                          <a:solidFill>
                            <a:srgbClr val="000000"/>
                          </a:solidFill>
                          <a:effectLst/>
                          <a:latin typeface="Helvetica Neue"/>
                        </a:rPr>
                        <a:t>SUFFICIENTE</a:t>
                      </a:r>
                      <a:endParaRPr lang="it-IT" sz="1400" dirty="0">
                        <a:effectLst/>
                      </a:endParaRPr>
                    </a:p>
                  </a:txBody>
                  <a:tcPr marL="29198" marR="29198" marT="29198" marB="29198">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EFFFE"/>
                    </a:solidFill>
                  </a:tcPr>
                </a:tc>
              </a:tr>
              <a:tr h="700070">
                <a:tc>
                  <a:txBody>
                    <a:bodyPr/>
                    <a:lstStyle/>
                    <a:p>
                      <a:pPr rtl="0" fontAlgn="t">
                        <a:spcBef>
                          <a:spcPts val="0"/>
                        </a:spcBef>
                        <a:spcAft>
                          <a:spcPts val="0"/>
                        </a:spcAft>
                      </a:pPr>
                      <a:r>
                        <a:rPr lang="it-IT" sz="1400" b="0" i="0" u="none" strike="noStrike">
                          <a:solidFill>
                            <a:srgbClr val="000000"/>
                          </a:solidFill>
                          <a:effectLst/>
                          <a:latin typeface="Helvetica Neue"/>
                        </a:rPr>
                        <a:t>IMPEGNO E SENSO DI RESPONSABILITA'</a:t>
                      </a:r>
                      <a:endParaRPr lang="it-IT" sz="1400">
                        <a:effectLst/>
                      </a:endParaRPr>
                    </a:p>
                  </a:txBody>
                  <a:tcPr marL="29198" marR="29198" marT="29198" marB="29198">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FFE"/>
                    </a:solidFill>
                  </a:tcPr>
                </a:tc>
                <a:tc>
                  <a:txBody>
                    <a:bodyPr/>
                    <a:lstStyle/>
                    <a:p>
                      <a:pPr rtl="0" fontAlgn="t">
                        <a:spcBef>
                          <a:spcPts val="0"/>
                        </a:spcBef>
                        <a:spcAft>
                          <a:spcPts val="0"/>
                        </a:spcAft>
                      </a:pPr>
                      <a:r>
                        <a:rPr lang="it-IT" sz="1400" b="0" i="0" u="none" strike="noStrike" dirty="0">
                          <a:solidFill>
                            <a:srgbClr val="000000"/>
                          </a:solidFill>
                          <a:effectLst/>
                          <a:latin typeface="Helvetica Neue"/>
                        </a:rPr>
                        <a:t>Scarso l’impegno nello svolgimento dei propri compiti e non sempre rispetta le regole della vita scolastica.</a:t>
                      </a:r>
                      <a:endParaRPr lang="it-IT" sz="1400" dirty="0">
                        <a:effectLst/>
                      </a:endParaRPr>
                    </a:p>
                  </a:txBody>
                  <a:tcPr marL="29198" marR="29198" marT="29198" marB="29198">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FFE"/>
                    </a:solidFill>
                  </a:tcPr>
                </a:tc>
                <a:tc vMerge="1">
                  <a:txBody>
                    <a:bodyPr/>
                    <a:lstStyle/>
                    <a:p>
                      <a:endParaRPr lang="it-IT"/>
                    </a:p>
                  </a:txBody>
                  <a:tcPr/>
                </a:tc>
              </a:tr>
              <a:tr h="529465">
                <a:tc>
                  <a:txBody>
                    <a:bodyPr/>
                    <a:lstStyle/>
                    <a:p>
                      <a:pPr rtl="0" fontAlgn="t">
                        <a:spcBef>
                          <a:spcPts val="0"/>
                        </a:spcBef>
                        <a:spcAft>
                          <a:spcPts val="0"/>
                        </a:spcAft>
                      </a:pPr>
                      <a:r>
                        <a:rPr lang="it-IT" sz="1400" b="0" i="0" u="none" strike="noStrike">
                          <a:solidFill>
                            <a:srgbClr val="000000"/>
                          </a:solidFill>
                          <a:effectLst/>
                          <a:latin typeface="Helvetica Neue"/>
                        </a:rPr>
                        <a:t>AUTONOMIA</a:t>
                      </a:r>
                      <a:endParaRPr lang="it-IT" sz="1400">
                        <a:effectLst/>
                      </a:endParaRPr>
                    </a:p>
                  </a:txBody>
                  <a:tcPr marL="29198" marR="29198" marT="29198" marB="29198">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FFE"/>
                    </a:solidFill>
                  </a:tcPr>
                </a:tc>
                <a:tc>
                  <a:txBody>
                    <a:bodyPr/>
                    <a:lstStyle/>
                    <a:p>
                      <a:pPr rtl="0" fontAlgn="t">
                        <a:spcBef>
                          <a:spcPts val="0"/>
                        </a:spcBef>
                        <a:spcAft>
                          <a:spcPts val="0"/>
                        </a:spcAft>
                      </a:pPr>
                      <a:r>
                        <a:rPr lang="it-IT" sz="1400" b="0" i="0" u="none" strike="noStrike" dirty="0">
                          <a:solidFill>
                            <a:srgbClr val="000000"/>
                          </a:solidFill>
                          <a:effectLst/>
                          <a:latin typeface="Helvetica Neue"/>
                        </a:rPr>
                        <a:t>Non sempre porta a termine gli impegni presi e il suo metodo di studio risulta inefficace.</a:t>
                      </a:r>
                      <a:endParaRPr lang="it-IT" sz="1400" dirty="0">
                        <a:effectLst/>
                      </a:endParaRPr>
                    </a:p>
                  </a:txBody>
                  <a:tcPr marL="29198" marR="29198" marT="29198" marB="29198">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FFE"/>
                    </a:solidFill>
                  </a:tcPr>
                </a:tc>
                <a:tc vMerge="1">
                  <a:txBody>
                    <a:bodyPr/>
                    <a:lstStyle/>
                    <a:p>
                      <a:endParaRPr lang="it-IT"/>
                    </a:p>
                  </a:txBody>
                  <a:tcPr/>
                </a:tc>
              </a:tr>
              <a:tr h="808905">
                <a:tc>
                  <a:txBody>
                    <a:bodyPr/>
                    <a:lstStyle/>
                    <a:p>
                      <a:pPr rtl="0" fontAlgn="t">
                        <a:spcBef>
                          <a:spcPts val="0"/>
                        </a:spcBef>
                        <a:spcAft>
                          <a:spcPts val="0"/>
                        </a:spcAft>
                      </a:pPr>
                      <a:r>
                        <a:rPr lang="it-IT" sz="1400" b="0" i="0" u="none" strike="noStrike">
                          <a:solidFill>
                            <a:srgbClr val="000000"/>
                          </a:solidFill>
                          <a:effectLst/>
                          <a:latin typeface="Helvetica Neue"/>
                        </a:rPr>
                        <a:t>RELAZIONE</a:t>
                      </a:r>
                      <a:endParaRPr lang="it-IT" sz="1400">
                        <a:effectLst/>
                      </a:endParaRPr>
                    </a:p>
                  </a:txBody>
                  <a:tcPr marL="29198" marR="29198" marT="29198" marB="29198">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EFFFE"/>
                    </a:solidFill>
                  </a:tcPr>
                </a:tc>
                <a:tc>
                  <a:txBody>
                    <a:bodyPr/>
                    <a:lstStyle/>
                    <a:p>
                      <a:pPr rtl="0" fontAlgn="t">
                        <a:spcBef>
                          <a:spcPts val="0"/>
                        </a:spcBef>
                        <a:spcAft>
                          <a:spcPts val="0"/>
                        </a:spcAft>
                      </a:pPr>
                      <a:r>
                        <a:rPr lang="it-IT" sz="1400" b="0" i="0" u="none" strike="noStrike" dirty="0">
                          <a:solidFill>
                            <a:srgbClr val="000000"/>
                          </a:solidFill>
                          <a:effectLst/>
                          <a:latin typeface="Helvetica Neue"/>
                        </a:rPr>
                        <a:t>Non rispetta le principali regole della convivenza civile e/o  non attiva relazioni positive con gli altri.</a:t>
                      </a:r>
                      <a:endParaRPr lang="it-IT" sz="1400" dirty="0">
                        <a:effectLst/>
                      </a:endParaRPr>
                    </a:p>
                  </a:txBody>
                  <a:tcPr marL="29198" marR="29198" marT="29198" marB="29198">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EFFFE"/>
                    </a:solidFill>
                  </a:tcPr>
                </a:tc>
                <a:tc vMerge="1">
                  <a:txBody>
                    <a:bodyPr/>
                    <a:lstStyle/>
                    <a:p>
                      <a:endParaRPr lang="it-IT"/>
                    </a:p>
                  </a:txBody>
                  <a:tcPr/>
                </a:tc>
              </a:tr>
            </a:tbl>
          </a:graphicData>
        </a:graphic>
      </p:graphicFrame>
      <p:sp>
        <p:nvSpPr>
          <p:cNvPr id="4" name="Rectangle 1"/>
          <p:cNvSpPr>
            <a:spLocks noChangeArrowheads="1"/>
          </p:cNvSpPr>
          <p:nvPr/>
        </p:nvSpPr>
        <p:spPr bwMode="auto">
          <a:xfrm>
            <a:off x="1925372" y="1598771"/>
            <a:ext cx="12192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chemeClr val="tx1"/>
                </a:solidFill>
                <a:effectLst/>
                <a:latin typeface="Arial" panose="020B0604020202020204" pitchFamily="34" charset="0"/>
              </a:rPr>
              <a:t/>
            </a:r>
            <a:br>
              <a:rPr kumimoji="0" lang="it-IT" altLang="it-IT" sz="1800" b="0" i="0" u="none" strike="noStrike" cap="none" normalizeH="0" baseline="0" smtClean="0">
                <a:ln>
                  <a:noFill/>
                </a:ln>
                <a:solidFill>
                  <a:schemeClr val="tx1"/>
                </a:solidFill>
                <a:effectLst/>
                <a:latin typeface="Arial" panose="020B0604020202020204" pitchFamily="34" charset="0"/>
              </a:rPr>
            </a:br>
            <a:endParaRPr kumimoji="0" lang="it-IT" altLang="it-IT"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chemeClr val="tx1"/>
                </a:solidFill>
                <a:effectLst/>
                <a:latin typeface="Arial" panose="020B0604020202020204" pitchFamily="34" charset="0"/>
              </a:rPr>
              <a:t/>
            </a:r>
            <a:br>
              <a:rPr kumimoji="0" lang="it-IT" altLang="it-IT" sz="1800" b="0" i="0" u="none" strike="noStrike" cap="none" normalizeH="0" baseline="0" smtClean="0">
                <a:ln>
                  <a:noFill/>
                </a:ln>
                <a:solidFill>
                  <a:schemeClr val="tx1"/>
                </a:solidFill>
                <a:effectLst/>
                <a:latin typeface="Arial" panose="020B0604020202020204" pitchFamily="34" charset="0"/>
              </a:rPr>
            </a:br>
            <a:endParaRPr kumimoji="0" lang="it-IT" altLang="it-IT" sz="1800" b="0" i="0" u="none" strike="noStrike" cap="none" normalizeH="0" baseline="0" smtClean="0">
              <a:ln>
                <a:noFill/>
              </a:ln>
              <a:solidFill>
                <a:schemeClr val="tx1"/>
              </a:solidFill>
              <a:effectLst/>
              <a:latin typeface="Arial" panose="020B0604020202020204" pitchFamily="34" charset="0"/>
            </a:endParaRPr>
          </a:p>
        </p:txBody>
      </p:sp>
      <p:sp>
        <p:nvSpPr>
          <p:cNvPr id="5" name="CasellaDiTesto 4"/>
          <p:cNvSpPr txBox="1"/>
          <p:nvPr/>
        </p:nvSpPr>
        <p:spPr>
          <a:xfrm>
            <a:off x="655608" y="5969480"/>
            <a:ext cx="9368286" cy="369332"/>
          </a:xfrm>
          <a:prstGeom prst="rect">
            <a:avLst/>
          </a:prstGeom>
          <a:noFill/>
        </p:spPr>
        <p:txBody>
          <a:bodyPr wrap="square" rtlCol="0">
            <a:spAutoFit/>
          </a:bodyPr>
          <a:lstStyle/>
          <a:p>
            <a:r>
              <a:rPr lang="it-IT" dirty="0" smtClean="0"/>
              <a:t>NB: </a:t>
            </a:r>
            <a:endParaRPr lang="it-IT" dirty="0"/>
          </a:p>
        </p:txBody>
      </p:sp>
    </p:spTree>
    <p:extLst>
      <p:ext uri="{BB962C8B-B14F-4D97-AF65-F5344CB8AC3E}">
        <p14:creationId xmlns:p14="http://schemas.microsoft.com/office/powerpoint/2010/main" xmlns="" val="52394741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Ancora sulla valutazione del comportamento</a:t>
            </a:r>
            <a:endParaRPr lang="it-IT" dirty="0"/>
          </a:p>
        </p:txBody>
      </p:sp>
      <p:sp>
        <p:nvSpPr>
          <p:cNvPr id="3" name="Segnaposto contenuto 2"/>
          <p:cNvSpPr>
            <a:spLocks noGrp="1"/>
          </p:cNvSpPr>
          <p:nvPr>
            <p:ph idx="1"/>
          </p:nvPr>
        </p:nvSpPr>
        <p:spPr/>
        <p:txBody>
          <a:bodyPr/>
          <a:lstStyle/>
          <a:p>
            <a:r>
              <a:rPr lang="it-IT" dirty="0" smtClean="0"/>
              <a:t>D.L. 13 aprile 2017, n° 62, art: 1, c. 3: « La valutazione del comportamento si riferisce allo sviluppo delle competenze di cittadinanza. Lo statuto delle studentesse e degli studenti, il Patto educativo di corresponsabilità e i regolamenti approvati dalle istituzioni scolastiche ne costituiscono i riferimenti essenziali»</a:t>
            </a:r>
          </a:p>
          <a:p>
            <a:r>
              <a:rPr lang="it-IT" dirty="0" smtClean="0"/>
              <a:t>Nota MIUR 1865: «Si ricorda che dal corrente anno scolastico per tutte le alunne e tutti gli alunni di scuola primaria e secondaria di primo grado la valutazione periodica e finale viene integrata con la descrizione dei processi formativi in termini di progressi nello sviluppo culturale, personale e civile e del livello globale di sviluppo degli apprendimenti conseguito»</a:t>
            </a:r>
          </a:p>
          <a:p>
            <a:r>
              <a:rPr lang="it-IT" dirty="0" smtClean="0"/>
              <a:t>Nota MIUR 1865: «Si rammenta che è stata abrogata la norma che prevede la non ammissione alla classe successiva per gli alunni che conseguono un voto di comportamento inferiore a 6/10»</a:t>
            </a:r>
            <a:endParaRPr lang="it-IT" dirty="0"/>
          </a:p>
        </p:txBody>
      </p:sp>
    </p:spTree>
    <p:extLst>
      <p:ext uri="{BB962C8B-B14F-4D97-AF65-F5344CB8AC3E}">
        <p14:creationId xmlns:p14="http://schemas.microsoft.com/office/powerpoint/2010/main" xmlns="" val="83130995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algn="ctr" rtl="0"/>
            <a:r>
              <a:rPr lang="it-IT" dirty="0" smtClean="0"/>
              <a:t>Riferimenti normativi</a:t>
            </a:r>
            <a:endParaRPr lang="it-IT" dirty="0"/>
          </a:p>
        </p:txBody>
      </p:sp>
      <p:sp>
        <p:nvSpPr>
          <p:cNvPr id="3" name="Segnaposto contenuto 2"/>
          <p:cNvSpPr>
            <a:spLocks noGrp="1"/>
          </p:cNvSpPr>
          <p:nvPr>
            <p:ph idx="1"/>
          </p:nvPr>
        </p:nvSpPr>
        <p:spPr/>
        <p:txBody>
          <a:bodyPr rtlCol="0"/>
          <a:lstStyle/>
          <a:p>
            <a:r>
              <a:rPr lang="it-IT" b="1" dirty="0"/>
              <a:t>DLGS </a:t>
            </a:r>
            <a:r>
              <a:rPr lang="it-IT" b="1" dirty="0" smtClean="0"/>
              <a:t>62/2017 </a:t>
            </a:r>
            <a:r>
              <a:rPr lang="it-IT" b="1" dirty="0"/>
              <a:t>“Norme in materia di valutazione e certificazione delle competenze nel primo ciclo ed esami di Stato, a norma dell’articolo 1, cc 180 e 181, lettera </a:t>
            </a:r>
            <a:r>
              <a:rPr lang="it-IT" b="1" dirty="0" smtClean="0"/>
              <a:t>i </a:t>
            </a:r>
            <a:r>
              <a:rPr lang="it-IT" b="1" dirty="0"/>
              <a:t>della legge 13 luglio 2015, n </a:t>
            </a:r>
            <a:endParaRPr lang="it-IT" b="1" dirty="0" smtClean="0"/>
          </a:p>
          <a:p>
            <a:r>
              <a:rPr lang="it-IT" b="1" dirty="0" smtClean="0"/>
              <a:t>D.M 741 del 3 ottobre 2017 – Esami di stato del primo ciclo</a:t>
            </a:r>
          </a:p>
          <a:p>
            <a:r>
              <a:rPr lang="it-IT" b="1" dirty="0"/>
              <a:t>D.M. 742 del </a:t>
            </a:r>
            <a:r>
              <a:rPr lang="it-IT" b="1" dirty="0" smtClean="0"/>
              <a:t>3 ottobre 2017  - Finalità </a:t>
            </a:r>
            <a:r>
              <a:rPr lang="it-IT" b="1" dirty="0"/>
              <a:t>della certificazione delle competenze</a:t>
            </a:r>
            <a:r>
              <a:rPr lang="it-IT" b="1" dirty="0" smtClean="0"/>
              <a:t>)</a:t>
            </a:r>
          </a:p>
          <a:p>
            <a:r>
              <a:rPr lang="it-IT" b="1" dirty="0" smtClean="0"/>
              <a:t>Nota </a:t>
            </a:r>
            <a:r>
              <a:rPr lang="it-IT" b="1" dirty="0" err="1" smtClean="0"/>
              <a:t>Miur</a:t>
            </a:r>
            <a:r>
              <a:rPr lang="it-IT" b="1" dirty="0" smtClean="0"/>
              <a:t> 1685 del 10 ottobre 2017 – Indicazioni in merito a valutazione, certificazione delle competenze ed Esame di Stato nelle scuole del primo ciclo di istruzione</a:t>
            </a:r>
            <a:endParaRPr lang="it-IT" b="1" dirty="0"/>
          </a:p>
          <a:p>
            <a:pPr rtl="0"/>
            <a:endParaRPr lang="it-IT" dirty="0"/>
          </a:p>
        </p:txBody>
      </p:sp>
    </p:spTree>
    <p:extLst>
      <p:ext uri="{BB962C8B-B14F-4D97-AF65-F5344CB8AC3E}">
        <p14:creationId xmlns:p14="http://schemas.microsoft.com/office/powerpoint/2010/main" xmlns="" val="332745626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19350" y="265176"/>
            <a:ext cx="9531530" cy="845167"/>
          </a:xfrm>
        </p:spPr>
        <p:txBody>
          <a:bodyPr>
            <a:normAutofit fontScale="90000"/>
          </a:bodyPr>
          <a:lstStyle/>
          <a:p>
            <a:r>
              <a:rPr lang="it-IT" sz="3600" dirty="0" smtClean="0"/>
              <a:t>Rubrica valutativa per il giudizio globale</a:t>
            </a:r>
            <a:br>
              <a:rPr lang="it-IT" sz="3600" dirty="0" smtClean="0"/>
            </a:br>
            <a:endParaRPr lang="it-IT" dirty="0"/>
          </a:p>
        </p:txBody>
      </p:sp>
      <p:sp>
        <p:nvSpPr>
          <p:cNvPr id="3" name="Segnaposto contenuto 2"/>
          <p:cNvSpPr>
            <a:spLocks noGrp="1"/>
          </p:cNvSpPr>
          <p:nvPr>
            <p:ph idx="1"/>
          </p:nvPr>
        </p:nvSpPr>
        <p:spPr>
          <a:xfrm>
            <a:off x="1341120" y="1005840"/>
            <a:ext cx="9509760" cy="4709160"/>
          </a:xfrm>
        </p:spPr>
        <p:txBody>
          <a:bodyPr/>
          <a:lstStyle/>
          <a:p>
            <a:r>
              <a:rPr lang="it-IT" b="1" dirty="0" smtClean="0"/>
              <a:t>Insieme alla valutazione del profitto e del comportamento va formulato un giudizio globale sui processi e sul livello complessivo di maturazione e degli apprendimenti.</a:t>
            </a:r>
          </a:p>
          <a:p>
            <a:r>
              <a:rPr lang="it-IT" b="1" dirty="0" smtClean="0"/>
              <a:t>Per la formulazione dei criteri sono stati individuati degli indicatori, poi declinati in descrittori da usare in sede si consiglio di classe/team docenti.</a:t>
            </a:r>
          </a:p>
          <a:p>
            <a:r>
              <a:rPr lang="it-IT" b="1" dirty="0" smtClean="0"/>
              <a:t>Gli indicatori e conseguenti descrittori sono stati parzialmente differenziati solo per la prima classe della scuola primaria, mentre restano uniformi per </a:t>
            </a:r>
            <a:r>
              <a:rPr lang="it-IT" b="1" dirty="0" err="1" smtClean="0"/>
              <a:t>tutrte</a:t>
            </a:r>
            <a:r>
              <a:rPr lang="it-IT" b="1" dirty="0" smtClean="0"/>
              <a:t> le altre classe primarie e secondarie.</a:t>
            </a:r>
          </a:p>
          <a:p>
            <a:r>
              <a:rPr lang="it-IT" b="1" dirty="0" smtClean="0"/>
              <a:t>La modalità di inserimento dei descrittori è molto semplice perché già presente in piattaforma AXIOS.</a:t>
            </a:r>
            <a:endParaRPr lang="it-IT" b="1"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672860" y="465826"/>
            <a:ext cx="10774393" cy="707886"/>
          </a:xfrm>
          <a:prstGeom prst="rect">
            <a:avLst/>
          </a:prstGeom>
          <a:noFill/>
        </p:spPr>
        <p:txBody>
          <a:bodyPr wrap="square" rtlCol="0">
            <a:spAutoFit/>
          </a:bodyPr>
          <a:lstStyle/>
          <a:p>
            <a:r>
              <a:rPr lang="it-IT" sz="4000" dirty="0" smtClean="0"/>
              <a:t>Rubrica valutativa per il giudizio globale</a:t>
            </a:r>
            <a:endParaRPr lang="it-IT" sz="4000" dirty="0"/>
          </a:p>
        </p:txBody>
      </p:sp>
      <p:sp>
        <p:nvSpPr>
          <p:cNvPr id="9" name="CasellaDiTesto 8"/>
          <p:cNvSpPr txBox="1"/>
          <p:nvPr/>
        </p:nvSpPr>
        <p:spPr>
          <a:xfrm>
            <a:off x="499872" y="1170432"/>
            <a:ext cx="11289792" cy="4832092"/>
          </a:xfrm>
          <a:prstGeom prst="rect">
            <a:avLst/>
          </a:prstGeom>
          <a:noFill/>
        </p:spPr>
        <p:txBody>
          <a:bodyPr wrap="square" rtlCol="0">
            <a:spAutoFit/>
          </a:bodyPr>
          <a:lstStyle/>
          <a:p>
            <a:pPr lvl="0" fontAlgn="base">
              <a:spcBef>
                <a:spcPct val="0"/>
              </a:spcBef>
              <a:spcAft>
                <a:spcPct val="0"/>
              </a:spcAft>
            </a:pPr>
            <a:r>
              <a:rPr lang="it-IT" sz="2000" b="1" dirty="0" smtClean="0">
                <a:latin typeface="Calibri" pitchFamily="34" charset="0"/>
                <a:ea typeface="Times New Roman" pitchFamily="18" charset="0"/>
                <a:cs typeface="Times New Roman" pitchFamily="18" charset="0"/>
              </a:rPr>
              <a:t>Classe prima primaria</a:t>
            </a:r>
            <a:endParaRPr lang="it-IT" sz="2000" dirty="0" smtClean="0">
              <a:latin typeface="Arial" pitchFamily="34" charset="0"/>
              <a:cs typeface="Arial" pitchFamily="34" charset="0"/>
            </a:endParaRPr>
          </a:p>
          <a:p>
            <a:pPr lvl="0" eaLnBrk="0" fontAlgn="base" hangingPunct="0">
              <a:spcBef>
                <a:spcPct val="0"/>
              </a:spcBef>
              <a:spcAft>
                <a:spcPct val="0"/>
              </a:spcAft>
            </a:pPr>
            <a:r>
              <a:rPr lang="it-IT" sz="2000" b="1" dirty="0" smtClean="0">
                <a:latin typeface="Calibri" pitchFamily="34" charset="0"/>
                <a:ea typeface="Times New Roman" pitchFamily="18" charset="0"/>
                <a:cs typeface="Times New Roman" pitchFamily="18" charset="0"/>
              </a:rPr>
              <a:t>Per la classe prima della scuola primaria sono stati individuati i seguenti INDICATORI poi declinati nei descrittori da utilizzare nella composizione del giudizio globale intermedio della scheda di valutazione:</a:t>
            </a:r>
            <a:endParaRPr lang="it-IT" sz="2000" dirty="0" smtClean="0">
              <a:latin typeface="Arial" pitchFamily="34" charset="0"/>
              <a:cs typeface="Arial" pitchFamily="34" charset="0"/>
            </a:endParaRPr>
          </a:p>
          <a:p>
            <a:pPr lvl="0" eaLnBrk="0" fontAlgn="base" hangingPunct="0">
              <a:spcBef>
                <a:spcPct val="0"/>
              </a:spcBef>
              <a:spcAft>
                <a:spcPct val="0"/>
              </a:spcAft>
            </a:pPr>
            <a:r>
              <a:rPr lang="it-IT" sz="2000" dirty="0" smtClean="0">
                <a:solidFill>
                  <a:srgbClr val="000000"/>
                </a:solidFill>
                <a:latin typeface="Arial" pitchFamily="34" charset="0"/>
                <a:ea typeface="Times New Roman" pitchFamily="18" charset="0"/>
                <a:cs typeface="Arial" pitchFamily="34" charset="0"/>
              </a:rPr>
              <a:t>1.Inserimento</a:t>
            </a:r>
            <a:endParaRPr lang="it-IT" sz="2000" dirty="0" smtClean="0">
              <a:latin typeface="Arial" pitchFamily="34" charset="0"/>
              <a:cs typeface="Arial" pitchFamily="34" charset="0"/>
            </a:endParaRPr>
          </a:p>
          <a:p>
            <a:pPr lvl="0" eaLnBrk="0" fontAlgn="base" hangingPunct="0">
              <a:spcBef>
                <a:spcPct val="0"/>
              </a:spcBef>
              <a:spcAft>
                <a:spcPct val="0"/>
              </a:spcAft>
            </a:pPr>
            <a:r>
              <a:rPr lang="it-IT" sz="2000" dirty="0" smtClean="0">
                <a:solidFill>
                  <a:srgbClr val="000000"/>
                </a:solidFill>
                <a:latin typeface="Arial" pitchFamily="34" charset="0"/>
                <a:ea typeface="Times New Roman" pitchFamily="18" charset="0"/>
                <a:cs typeface="Arial" pitchFamily="34" charset="0"/>
              </a:rPr>
              <a:t>2. Frequenza</a:t>
            </a:r>
            <a:endParaRPr lang="it-IT" sz="2000" dirty="0" smtClean="0">
              <a:latin typeface="Arial" pitchFamily="34" charset="0"/>
              <a:cs typeface="Arial" pitchFamily="34" charset="0"/>
            </a:endParaRPr>
          </a:p>
          <a:p>
            <a:pPr lvl="0" eaLnBrk="0" fontAlgn="base" hangingPunct="0">
              <a:spcBef>
                <a:spcPct val="0"/>
              </a:spcBef>
              <a:spcAft>
                <a:spcPct val="0"/>
              </a:spcAft>
            </a:pPr>
            <a:r>
              <a:rPr lang="it-IT" sz="2000" dirty="0" smtClean="0">
                <a:solidFill>
                  <a:srgbClr val="000000"/>
                </a:solidFill>
                <a:latin typeface="Arial" pitchFamily="34" charset="0"/>
                <a:ea typeface="Times New Roman" pitchFamily="18" charset="0"/>
                <a:cs typeface="Arial" pitchFamily="34" charset="0"/>
              </a:rPr>
              <a:t>3.Relazione</a:t>
            </a:r>
            <a:endParaRPr lang="it-IT" sz="2000" dirty="0" smtClean="0">
              <a:latin typeface="Arial" pitchFamily="34" charset="0"/>
              <a:cs typeface="Arial" pitchFamily="34" charset="0"/>
            </a:endParaRPr>
          </a:p>
          <a:p>
            <a:pPr lvl="0" eaLnBrk="0" fontAlgn="base" hangingPunct="0">
              <a:spcBef>
                <a:spcPct val="0"/>
              </a:spcBef>
              <a:spcAft>
                <a:spcPct val="0"/>
              </a:spcAft>
            </a:pPr>
            <a:r>
              <a:rPr lang="it-IT" sz="2000" dirty="0" smtClean="0">
                <a:solidFill>
                  <a:srgbClr val="000000"/>
                </a:solidFill>
                <a:latin typeface="Arial" pitchFamily="34" charset="0"/>
                <a:ea typeface="Times New Roman" pitchFamily="18" charset="0"/>
                <a:cs typeface="Arial" pitchFamily="34" charset="0"/>
              </a:rPr>
              <a:t>4.Partecipazione</a:t>
            </a:r>
            <a:endParaRPr lang="it-IT" sz="2000" dirty="0" smtClean="0">
              <a:latin typeface="Arial" pitchFamily="34" charset="0"/>
              <a:cs typeface="Arial" pitchFamily="34" charset="0"/>
            </a:endParaRPr>
          </a:p>
          <a:p>
            <a:pPr lvl="0" eaLnBrk="0" fontAlgn="base" hangingPunct="0">
              <a:spcBef>
                <a:spcPct val="0"/>
              </a:spcBef>
              <a:spcAft>
                <a:spcPct val="0"/>
              </a:spcAft>
            </a:pPr>
            <a:r>
              <a:rPr lang="it-IT" sz="2000" dirty="0" smtClean="0">
                <a:solidFill>
                  <a:srgbClr val="000000"/>
                </a:solidFill>
                <a:latin typeface="Arial" pitchFamily="34" charset="0"/>
                <a:ea typeface="Times New Roman" pitchFamily="18" charset="0"/>
                <a:cs typeface="Arial" pitchFamily="34" charset="0"/>
              </a:rPr>
              <a:t>5. Situazione iniziale</a:t>
            </a:r>
            <a:endParaRPr lang="it-IT" sz="2000" dirty="0" smtClean="0">
              <a:latin typeface="Arial" pitchFamily="34" charset="0"/>
              <a:cs typeface="Arial" pitchFamily="34" charset="0"/>
            </a:endParaRPr>
          </a:p>
          <a:p>
            <a:pPr lvl="0" eaLnBrk="0" fontAlgn="base" hangingPunct="0">
              <a:spcBef>
                <a:spcPct val="0"/>
              </a:spcBef>
              <a:spcAft>
                <a:spcPct val="0"/>
              </a:spcAft>
            </a:pPr>
            <a:r>
              <a:rPr lang="it-IT" sz="2000" dirty="0" smtClean="0">
                <a:solidFill>
                  <a:srgbClr val="000000"/>
                </a:solidFill>
                <a:latin typeface="Arial" pitchFamily="34" charset="0"/>
                <a:ea typeface="Times New Roman" pitchFamily="18" charset="0"/>
                <a:cs typeface="Arial" pitchFamily="34" charset="0"/>
              </a:rPr>
              <a:t>6. Autonomia</a:t>
            </a:r>
            <a:endParaRPr lang="it-IT" sz="2000" dirty="0" smtClean="0">
              <a:latin typeface="Arial" pitchFamily="34" charset="0"/>
              <a:cs typeface="Arial" pitchFamily="34" charset="0"/>
            </a:endParaRPr>
          </a:p>
          <a:p>
            <a:pPr lvl="0" eaLnBrk="0" fontAlgn="base" hangingPunct="0">
              <a:spcBef>
                <a:spcPct val="0"/>
              </a:spcBef>
              <a:spcAft>
                <a:spcPct val="0"/>
              </a:spcAft>
            </a:pPr>
            <a:r>
              <a:rPr lang="it-IT" sz="2000" dirty="0" smtClean="0">
                <a:solidFill>
                  <a:srgbClr val="000000"/>
                </a:solidFill>
                <a:latin typeface="Arial" pitchFamily="34" charset="0"/>
                <a:ea typeface="Times New Roman" pitchFamily="18" charset="0"/>
                <a:cs typeface="Arial" pitchFamily="34" charset="0"/>
              </a:rPr>
              <a:t>7. Progresso negli obiettivi di apprendimento</a:t>
            </a:r>
            <a:endParaRPr lang="it-IT" sz="2000" dirty="0" smtClean="0">
              <a:latin typeface="Arial" pitchFamily="34" charset="0"/>
              <a:cs typeface="Arial" pitchFamily="34" charset="0"/>
            </a:endParaRPr>
          </a:p>
          <a:p>
            <a:pPr fontAlgn="base"/>
            <a:r>
              <a:rPr lang="it-IT" sz="2000" dirty="0" smtClean="0">
                <a:solidFill>
                  <a:srgbClr val="000000"/>
                </a:solidFill>
                <a:latin typeface="Arial" pitchFamily="34" charset="0"/>
                <a:ea typeface="Times New Roman" pitchFamily="18" charset="0"/>
                <a:cs typeface="Arial" pitchFamily="34" charset="0"/>
              </a:rPr>
              <a:t>8.Grado di apprendimento </a:t>
            </a:r>
            <a:r>
              <a:rPr lang="it-IT" sz="2000" dirty="0" smtClean="0"/>
              <a:t>.</a:t>
            </a:r>
          </a:p>
          <a:p>
            <a:pPr lvl="0" eaLnBrk="0" fontAlgn="base" hangingPunct="0">
              <a:spcBef>
                <a:spcPct val="0"/>
              </a:spcBef>
              <a:spcAft>
                <a:spcPct val="0"/>
              </a:spcAft>
            </a:pPr>
            <a:endParaRPr lang="it-IT" sz="1400" dirty="0" smtClean="0">
              <a:solidFill>
                <a:srgbClr val="000000"/>
              </a:solidFill>
              <a:latin typeface="Arial" pitchFamily="34" charset="0"/>
              <a:ea typeface="Times New Roman" pitchFamily="18" charset="0"/>
              <a:cs typeface="Arial" pitchFamily="34" charset="0"/>
            </a:endParaRPr>
          </a:p>
          <a:p>
            <a:pPr lvl="0" eaLnBrk="0" fontAlgn="base" hangingPunct="0">
              <a:spcBef>
                <a:spcPct val="0"/>
              </a:spcBef>
              <a:spcAft>
                <a:spcPct val="0"/>
              </a:spcAft>
            </a:pPr>
            <a:endParaRPr lang="it-IT" sz="1400" dirty="0" smtClean="0">
              <a:solidFill>
                <a:srgbClr val="000000"/>
              </a:solidFill>
              <a:latin typeface="Arial" pitchFamily="34" charset="0"/>
              <a:ea typeface="Times New Roman" pitchFamily="18" charset="0"/>
              <a:cs typeface="Arial" pitchFamily="34" charset="0"/>
            </a:endParaRPr>
          </a:p>
          <a:p>
            <a:pPr lvl="0" eaLnBrk="0" fontAlgn="base" hangingPunct="0">
              <a:spcBef>
                <a:spcPct val="0"/>
              </a:spcBef>
              <a:spcAft>
                <a:spcPct val="0"/>
              </a:spcAft>
            </a:pPr>
            <a:endParaRPr lang="it-IT" sz="1400" dirty="0" smtClean="0">
              <a:solidFill>
                <a:srgbClr val="000000"/>
              </a:solidFill>
              <a:latin typeface="Arial" pitchFamily="34" charset="0"/>
              <a:ea typeface="Times New Roman" pitchFamily="18" charset="0"/>
              <a:cs typeface="Arial" pitchFamily="34" charset="0"/>
            </a:endParaRPr>
          </a:p>
          <a:p>
            <a:pPr lvl="0" eaLnBrk="0" fontAlgn="base" hangingPunct="0">
              <a:spcBef>
                <a:spcPct val="0"/>
              </a:spcBef>
              <a:spcAft>
                <a:spcPct val="0"/>
              </a:spcAft>
            </a:pPr>
            <a:endParaRPr lang="it-IT" sz="1400" dirty="0" smtClean="0">
              <a:solidFill>
                <a:srgbClr val="000000"/>
              </a:solidFill>
              <a:latin typeface="Arial" pitchFamily="34" charset="0"/>
              <a:ea typeface="Times New Roman" pitchFamily="18" charset="0"/>
              <a:cs typeface="Arial" pitchFamily="34" charset="0"/>
            </a:endParaRPr>
          </a:p>
          <a:p>
            <a:pPr lvl="0" eaLnBrk="0" fontAlgn="base" hangingPunct="0">
              <a:spcBef>
                <a:spcPct val="0"/>
              </a:spcBef>
              <a:spcAft>
                <a:spcPct val="0"/>
              </a:spcAft>
            </a:pPr>
            <a:endParaRPr lang="it-IT" sz="3200" dirty="0" smtClean="0">
              <a:latin typeface="Arial" pitchFamily="34" charset="0"/>
              <a:cs typeface="Arial" pitchFamily="34" charset="0"/>
            </a:endParaRPr>
          </a:p>
        </p:txBody>
      </p:sp>
    </p:spTree>
    <p:extLst>
      <p:ext uri="{BB962C8B-B14F-4D97-AF65-F5344CB8AC3E}">
        <p14:creationId xmlns:p14="http://schemas.microsoft.com/office/powerpoint/2010/main" xmlns="" val="358747239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 y="1479649"/>
            <a:ext cx="10371909"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r>
              <a:rPr lang="it-IT" sz="2000" b="1" dirty="0" smtClean="0"/>
              <a:t>Inserimento</a:t>
            </a:r>
          </a:p>
          <a:p>
            <a:pPr lvl="0" fontAlgn="base">
              <a:buFont typeface="Arial" pitchFamily="34" charset="0"/>
              <a:buChar char="•"/>
            </a:pPr>
            <a:r>
              <a:rPr lang="it-IT" sz="2000" i="1" dirty="0" smtClean="0"/>
              <a:t>l’alunno si è inserito in modo positivo e motivato</a:t>
            </a:r>
            <a:endParaRPr lang="it-IT" sz="2000" dirty="0" smtClean="0"/>
          </a:p>
          <a:p>
            <a:pPr lvl="0" fontAlgn="base">
              <a:buFont typeface="Arial" pitchFamily="34" charset="0"/>
              <a:buChar char="•"/>
            </a:pPr>
            <a:r>
              <a:rPr lang="it-IT" sz="2000" i="1" dirty="0" smtClean="0"/>
              <a:t>l’alunno si è inserito,nel complesso, in modo positivo </a:t>
            </a:r>
            <a:endParaRPr lang="it-IT" sz="2000" dirty="0" smtClean="0"/>
          </a:p>
          <a:p>
            <a:pPr lvl="0" fontAlgn="base">
              <a:buFont typeface="Arial" pitchFamily="34" charset="0"/>
              <a:buChar char="•"/>
            </a:pPr>
            <a:r>
              <a:rPr lang="it-IT" sz="2000" i="1" dirty="0" smtClean="0"/>
              <a:t>L’alunno si è inserito in modo inizialmente insicuro</a:t>
            </a:r>
            <a:endParaRPr lang="it-IT" sz="2000" dirty="0" smtClean="0"/>
          </a:p>
          <a:p>
            <a:pPr lvl="0" fontAlgn="base">
              <a:buFont typeface="Arial" pitchFamily="34" charset="0"/>
              <a:buChar char="•"/>
            </a:pPr>
            <a:r>
              <a:rPr lang="it-IT" sz="2000" i="1" dirty="0" smtClean="0"/>
              <a:t>l’alunno mostra ancora alcune incertezze nell’inserimento</a:t>
            </a:r>
            <a:endParaRPr lang="it-IT" sz="2000" dirty="0" smtClean="0"/>
          </a:p>
          <a:p>
            <a:pPr lvl="0" fontAlgn="base">
              <a:buFont typeface="Arial" pitchFamily="34" charset="0"/>
              <a:buChar char="•"/>
            </a:pPr>
            <a:r>
              <a:rPr lang="it-IT" sz="2000" i="1" dirty="0" smtClean="0"/>
              <a:t>l’alunno presenta ancora/qualche difficoltà</a:t>
            </a:r>
            <a:endParaRPr lang="it-IT" sz="2000" dirty="0" smtClean="0"/>
          </a:p>
          <a:p>
            <a:pPr>
              <a:buFont typeface="Arial" pitchFamily="34" charset="0"/>
              <a:buChar char="•"/>
            </a:pPr>
            <a:endParaRPr lang="it-IT" sz="2000" dirty="0" smtClean="0"/>
          </a:p>
          <a:p>
            <a:pPr lvl="0" fontAlgn="base"/>
            <a:r>
              <a:rPr lang="it-IT" sz="2000" b="1" dirty="0" smtClean="0"/>
              <a:t>Frequenza </a:t>
            </a:r>
            <a:r>
              <a:rPr lang="it-IT" sz="2000" dirty="0" smtClean="0"/>
              <a:t>	 	 	</a:t>
            </a:r>
          </a:p>
          <a:p>
            <a:pPr lvl="0" fontAlgn="base">
              <a:buFont typeface="Arial" pitchFamily="34" charset="0"/>
              <a:buChar char="•"/>
            </a:pPr>
            <a:r>
              <a:rPr lang="it-IT" sz="2000" dirty="0" smtClean="0"/>
              <a:t>Frequenta con assiduità</a:t>
            </a:r>
          </a:p>
          <a:p>
            <a:pPr lvl="0" fontAlgn="base">
              <a:buFont typeface="Arial" pitchFamily="34" charset="0"/>
              <a:buChar char="•"/>
            </a:pPr>
            <a:r>
              <a:rPr lang="it-IT" sz="2000" dirty="0" smtClean="0"/>
              <a:t>Frequenta con regolarità</a:t>
            </a:r>
          </a:p>
          <a:p>
            <a:pPr lvl="0" fontAlgn="base">
              <a:buFont typeface="Arial" pitchFamily="34" charset="0"/>
              <a:buChar char="•"/>
            </a:pPr>
            <a:r>
              <a:rPr lang="it-IT" sz="2000" dirty="0" smtClean="0"/>
              <a:t>Frequenta con qualche discontinuità</a:t>
            </a:r>
          </a:p>
          <a:p>
            <a:pPr lvl="0" fontAlgn="base">
              <a:buFont typeface="Arial" pitchFamily="34" charset="0"/>
              <a:buChar char="•"/>
            </a:pPr>
            <a:r>
              <a:rPr lang="it-IT" sz="2000" dirty="0" smtClean="0"/>
              <a:t>Frequenta in modo discontinuo</a:t>
            </a:r>
          </a:p>
          <a:p>
            <a:pPr lvl="0" fontAlgn="base">
              <a:buFont typeface="Arial" pitchFamily="34" charset="0"/>
              <a:buChar char="•"/>
            </a:pPr>
            <a:r>
              <a:rPr lang="it-IT" sz="2000" dirty="0" smtClean="0"/>
              <a:t>Frequenta in modo irregolare</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 y="421819"/>
            <a:ext cx="10371909"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it-IT"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Relazione</a:t>
            </a:r>
            <a:endParaRPr kumimoji="0" lang="it-IT"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Ha una relazione serena e costruttiva con gli adulti e i compagni</a:t>
            </a:r>
            <a:endParaRPr kumimoji="0" lang="it-IT"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Ha una buona relazione con gli adulti e i compagni</a:t>
            </a:r>
            <a:endParaRPr kumimoji="0" lang="it-IT"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Ha una relazione nel complesso buona con gli adulti e i compagni</a:t>
            </a:r>
            <a:endParaRPr kumimoji="0" lang="it-IT"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Evidenzia un relazione difficoltosa con gli adulti ma nel complesso buona con i compagni</a:t>
            </a:r>
            <a:endParaRPr kumimoji="0" lang="it-IT"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Evidenzia una relazione difficoltosa con i compagni ma nel complesso buona con gli adulti</a:t>
            </a:r>
            <a:endParaRPr kumimoji="0" lang="it-IT"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Evidenzia difficolt</a:t>
            </a:r>
            <a:r>
              <a:rPr kumimoji="0" lang="it-IT" b="0" i="0" u="none" strike="noStrike" cap="none" normalizeH="0" baseline="0" dirty="0" smtClean="0">
                <a:ln>
                  <a:noFill/>
                </a:ln>
                <a:solidFill>
                  <a:srgbClr val="000000"/>
                </a:solidFill>
                <a:effectLst/>
                <a:latin typeface="Calibri"/>
                <a:ea typeface="Times New Roman" pitchFamily="18" charset="0"/>
                <a:cs typeface="Arial" pitchFamily="34" charset="0"/>
              </a:rPr>
              <a:t>à</a:t>
            </a:r>
            <a:r>
              <a:rPr kumimoji="0" lang="it-IT"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di relazione sia con gli adulti che con i compagni</a:t>
            </a:r>
            <a:endParaRPr kumimoji="0" lang="it-IT"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it-IT"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Partecipazione</a:t>
            </a:r>
            <a:endParaRPr kumimoji="0" lang="it-IT"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Si impegna in modo continuo e produttivo, partecipa e collabora alle attivit</a:t>
            </a:r>
            <a:r>
              <a:rPr kumimoji="0" lang="it-IT" b="0" i="0" u="none" strike="noStrike" cap="none" normalizeH="0" baseline="0" dirty="0" smtClean="0">
                <a:ln>
                  <a:noFill/>
                </a:ln>
                <a:solidFill>
                  <a:srgbClr val="000000"/>
                </a:solidFill>
                <a:effectLst/>
                <a:latin typeface="Calibri"/>
                <a:ea typeface="Times New Roman" pitchFamily="18" charset="0"/>
                <a:cs typeface="Arial" pitchFamily="34" charset="0"/>
              </a:rPr>
              <a:t>à</a:t>
            </a:r>
            <a:r>
              <a:rPr kumimoji="0" lang="it-IT"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proposte.</a:t>
            </a:r>
            <a:endParaRPr kumimoji="0" lang="it-IT"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Si impegna e partecipa in modo costante e adeguato</a:t>
            </a:r>
            <a:endParaRPr kumimoji="0" lang="it-IT"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Si impegna e partecipa in modo adeguato</a:t>
            </a:r>
            <a:endParaRPr kumimoji="0" lang="it-IT"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Si impegna superficialmente e partecipa con discontinuit</a:t>
            </a:r>
            <a:r>
              <a:rPr kumimoji="0" lang="it-IT" b="0" i="0" u="none" strike="noStrike" cap="none" normalizeH="0" baseline="0" dirty="0" smtClean="0">
                <a:ln>
                  <a:noFill/>
                </a:ln>
                <a:solidFill>
                  <a:srgbClr val="000000"/>
                </a:solidFill>
                <a:effectLst/>
                <a:latin typeface="Calibri"/>
                <a:ea typeface="Times New Roman" pitchFamily="18" charset="0"/>
                <a:cs typeface="Arial" pitchFamily="34" charset="0"/>
              </a:rPr>
              <a:t>à</a:t>
            </a:r>
            <a:r>
              <a:rPr kumimoji="0" lang="it-IT"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alle lezioni</a:t>
            </a:r>
            <a:endParaRPr kumimoji="0" lang="it-IT"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t>
            </a:r>
            <a:r>
              <a:rPr kumimoji="0" lang="it-IT"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it-IT"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impegno e la partecipazione non sono adeguati</a:t>
            </a:r>
            <a:endParaRPr kumimoji="0" lang="it-IT"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it-IT"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Situazione iniziale</a:t>
            </a:r>
            <a:endParaRPr kumimoji="0" lang="it-IT"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t>
            </a:r>
            <a:r>
              <a:rPr kumimoji="0" lang="it-IT"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it-IT"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alunno/a </a:t>
            </a:r>
            <a:r>
              <a:rPr kumimoji="0" lang="it-IT" b="0" i="0" u="none" strike="noStrike" cap="none" normalizeH="0" baseline="0" dirty="0" smtClean="0">
                <a:ln>
                  <a:noFill/>
                </a:ln>
                <a:solidFill>
                  <a:srgbClr val="000000"/>
                </a:solidFill>
                <a:effectLst/>
                <a:latin typeface="Calibri"/>
                <a:ea typeface="Times New Roman" pitchFamily="18" charset="0"/>
                <a:cs typeface="Arial" pitchFamily="34" charset="0"/>
              </a:rPr>
              <a:t>è</a:t>
            </a:r>
            <a:r>
              <a:rPr kumimoji="0" lang="it-IT"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partito da una situazione iniziale molto buona evidenziando ottime capacit</a:t>
            </a:r>
            <a:r>
              <a:rPr kumimoji="0" lang="it-IT" b="0" i="0" u="none" strike="noStrike" cap="none" normalizeH="0" baseline="0" dirty="0" smtClean="0">
                <a:ln>
                  <a:noFill/>
                </a:ln>
                <a:solidFill>
                  <a:srgbClr val="000000"/>
                </a:solidFill>
                <a:effectLst/>
                <a:latin typeface="Calibri"/>
                <a:ea typeface="Times New Roman" pitchFamily="18" charset="0"/>
                <a:cs typeface="Arial" pitchFamily="34" charset="0"/>
              </a:rPr>
              <a:t>à</a:t>
            </a:r>
            <a:r>
              <a:rPr kumimoji="0" lang="it-IT"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it-IT"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t>
            </a:r>
            <a:r>
              <a:rPr kumimoji="0" lang="it-IT"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it-IT"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alunno/a </a:t>
            </a:r>
            <a:r>
              <a:rPr kumimoji="0" lang="it-IT" b="0" i="0" u="none" strike="noStrike" cap="none" normalizeH="0" baseline="0" dirty="0" smtClean="0">
                <a:ln>
                  <a:noFill/>
                </a:ln>
                <a:solidFill>
                  <a:srgbClr val="000000"/>
                </a:solidFill>
                <a:effectLst/>
                <a:latin typeface="Calibri"/>
                <a:ea typeface="Times New Roman" pitchFamily="18" charset="0"/>
                <a:cs typeface="Arial" pitchFamily="34" charset="0"/>
              </a:rPr>
              <a:t>è</a:t>
            </a:r>
            <a:r>
              <a:rPr kumimoji="0" lang="it-IT"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partito da una situazione iniziale buona evidenziando discrete capacit</a:t>
            </a:r>
            <a:r>
              <a:rPr kumimoji="0" lang="it-IT" b="0" i="0" u="none" strike="noStrike" cap="none" normalizeH="0" baseline="0" dirty="0" smtClean="0">
                <a:ln>
                  <a:noFill/>
                </a:ln>
                <a:solidFill>
                  <a:srgbClr val="000000"/>
                </a:solidFill>
                <a:effectLst/>
                <a:latin typeface="Calibri"/>
                <a:ea typeface="Times New Roman" pitchFamily="18" charset="0"/>
                <a:cs typeface="Arial" pitchFamily="34" charset="0"/>
              </a:rPr>
              <a:t>à</a:t>
            </a:r>
            <a:endParaRPr kumimoji="0" lang="it-IT"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t>
            </a:r>
            <a:r>
              <a:rPr kumimoji="0" lang="it-IT"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it-IT"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alunno/a </a:t>
            </a:r>
            <a:r>
              <a:rPr kumimoji="0" lang="it-IT" b="0" i="0" u="none" strike="noStrike" cap="none" normalizeH="0" baseline="0" dirty="0" smtClean="0">
                <a:ln>
                  <a:noFill/>
                </a:ln>
                <a:solidFill>
                  <a:srgbClr val="000000"/>
                </a:solidFill>
                <a:effectLst/>
                <a:latin typeface="Calibri"/>
                <a:ea typeface="Times New Roman" pitchFamily="18" charset="0"/>
                <a:cs typeface="Arial" pitchFamily="34" charset="0"/>
              </a:rPr>
              <a:t>è</a:t>
            </a:r>
            <a:r>
              <a:rPr kumimoji="0" lang="it-IT"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partito da una situazione iniziale pi</a:t>
            </a:r>
            <a:r>
              <a:rPr kumimoji="0" lang="it-IT" b="0" i="0" u="none" strike="noStrike" cap="none" normalizeH="0" baseline="0" dirty="0" smtClean="0">
                <a:ln>
                  <a:noFill/>
                </a:ln>
                <a:solidFill>
                  <a:srgbClr val="000000"/>
                </a:solidFill>
                <a:effectLst/>
                <a:latin typeface="Calibri"/>
                <a:ea typeface="Times New Roman" pitchFamily="18" charset="0"/>
                <a:cs typeface="Arial" pitchFamily="34" charset="0"/>
              </a:rPr>
              <a:t>ù</a:t>
            </a:r>
            <a:r>
              <a:rPr kumimoji="0" lang="it-IT"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che sufficiente evidenziando adeguate </a:t>
            </a:r>
            <a:r>
              <a:rPr kumimoji="0" lang="it-IT"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capaciTà</a:t>
            </a:r>
            <a:endParaRPr lang="it-IT" dirty="0" smtClean="0">
              <a:solidFill>
                <a:srgbClr val="000000"/>
              </a:solidFill>
              <a:latin typeface="Calibri"/>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it-IT"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t>
            </a:r>
            <a:r>
              <a:rPr kumimoji="0" lang="it-IT" b="0" i="0" u="none" strike="noStrike" cap="none" normalizeH="0" baseline="0" dirty="0" smtClean="0">
                <a:ln>
                  <a:noFill/>
                </a:ln>
                <a:solidFill>
                  <a:srgbClr val="000000"/>
                </a:solidFill>
                <a:effectLst/>
                <a:latin typeface="Calibri"/>
                <a:ea typeface="Times New Roman" pitchFamily="18" charset="0"/>
                <a:cs typeface="Arial" pitchFamily="34" charset="0"/>
              </a:rPr>
              <a:t>’</a:t>
            </a:r>
            <a:r>
              <a:rPr kumimoji="0" lang="it-IT"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alunno/a </a:t>
            </a:r>
            <a:r>
              <a:rPr kumimoji="0" lang="it-IT" b="0" i="0" u="none" strike="noStrike" cap="none" normalizeH="0" baseline="0" dirty="0" smtClean="0">
                <a:ln>
                  <a:noFill/>
                </a:ln>
                <a:solidFill>
                  <a:srgbClr val="000000"/>
                </a:solidFill>
                <a:effectLst/>
                <a:latin typeface="Calibri"/>
                <a:ea typeface="Times New Roman" pitchFamily="18" charset="0"/>
                <a:cs typeface="Arial" pitchFamily="34" charset="0"/>
              </a:rPr>
              <a:t>è</a:t>
            </a:r>
            <a:r>
              <a:rPr kumimoji="0" lang="it-IT"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partito da una situazione iniziale difficoltosa evidenziando poche capacit</a:t>
            </a:r>
            <a:r>
              <a:rPr kumimoji="0" lang="it-IT" b="0" i="0" u="none" strike="noStrike" cap="none" normalizeH="0" baseline="0" dirty="0" smtClean="0">
                <a:ln>
                  <a:noFill/>
                </a:ln>
                <a:solidFill>
                  <a:srgbClr val="000000"/>
                </a:solidFill>
                <a:effectLst/>
                <a:latin typeface="Calibri"/>
                <a:ea typeface="Times New Roman" pitchFamily="18" charset="0"/>
                <a:cs typeface="Arial" pitchFamily="34" charset="0"/>
              </a:rPr>
              <a:t>à</a:t>
            </a:r>
            <a:r>
              <a:rPr kumimoji="0" lang="it-IT"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e molte carenze in vari ambiti disciplinari</a:t>
            </a:r>
            <a:endParaRPr kumimoji="0" lang="it-IT"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
          <p:cNvSpPr>
            <a:spLocks noChangeArrowheads="1"/>
          </p:cNvSpPr>
          <p:nvPr/>
        </p:nvSpPr>
        <p:spPr bwMode="auto">
          <a:xfrm>
            <a:off x="-1" y="344875"/>
            <a:ext cx="10371909"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r>
              <a:rPr lang="it-IT" sz="1600" b="1" dirty="0" smtClean="0"/>
              <a:t>Autonomia</a:t>
            </a:r>
          </a:p>
          <a:p>
            <a:pPr lvl="0" fontAlgn="base"/>
            <a:r>
              <a:rPr lang="it-IT" sz="1600" dirty="0" smtClean="0"/>
              <a:t>Evidenzia un’ottima autonomia nell’organizzazione delle attività</a:t>
            </a:r>
          </a:p>
          <a:p>
            <a:pPr lvl="0" fontAlgn="base"/>
            <a:r>
              <a:rPr lang="it-IT" sz="1600" dirty="0" smtClean="0"/>
              <a:t>Evidenzia una buona autonomia nell’organizzazione delle attività</a:t>
            </a:r>
          </a:p>
          <a:p>
            <a:pPr lvl="0" fontAlgn="base"/>
            <a:r>
              <a:rPr lang="it-IT" sz="1600" dirty="0" smtClean="0"/>
              <a:t>Evidenzia una più che sufficiente autonomia nell’organizzazione delle attività</a:t>
            </a:r>
          </a:p>
          <a:p>
            <a:pPr lvl="0" fontAlgn="base"/>
            <a:r>
              <a:rPr lang="it-IT" sz="1600" dirty="0" smtClean="0"/>
              <a:t>Evidenzia una autonomia non del tutto sufficiente nell’organizzazione delle attività con difficoltà in vari ambiti disciplinari</a:t>
            </a:r>
          </a:p>
          <a:p>
            <a:pPr lvl="0" fontAlgn="base"/>
            <a:r>
              <a:rPr lang="it-IT" sz="1600" dirty="0" smtClean="0"/>
              <a:t>Evidenzia una scarsa autonomia nell’organizzazione delle attività con  difficoltà con difficoltà in vari ambiti disciplinari</a:t>
            </a:r>
          </a:p>
          <a:p>
            <a:pPr lvl="0" fontAlgn="base"/>
            <a:endParaRPr lang="it-IT" sz="1600" b="1" dirty="0" smtClean="0"/>
          </a:p>
          <a:p>
            <a:pPr lvl="0" fontAlgn="base"/>
            <a:r>
              <a:rPr lang="it-IT" sz="1600" b="1" dirty="0" smtClean="0"/>
              <a:t>Progresso negli obiettivi di apprendimento </a:t>
            </a:r>
          </a:p>
          <a:p>
            <a:pPr lvl="0" fontAlgn="base"/>
            <a:r>
              <a:rPr lang="it-IT" sz="1600" dirty="0" smtClean="0"/>
              <a:t>Rispetto alla situazione di partenza l’alunno/a ha fatto registrare eccellenti progressi negli obiettivi prefissati</a:t>
            </a:r>
          </a:p>
          <a:p>
            <a:pPr lvl="0" fontAlgn="base"/>
            <a:r>
              <a:rPr lang="it-IT" sz="1600" dirty="0" smtClean="0"/>
              <a:t>Rispetto alla situazione di partenza l’alunno/a ha fatto registrare notevoli progressi negli obiettivi prefissati</a:t>
            </a:r>
          </a:p>
          <a:p>
            <a:pPr lvl="0" fontAlgn="base"/>
            <a:r>
              <a:rPr lang="it-IT" sz="1600" dirty="0" smtClean="0"/>
              <a:t>Rispetto alla situazione di partenza l’alunno/a ha fatto registrare progressi regolari negli obiettivi prefissati</a:t>
            </a:r>
          </a:p>
          <a:p>
            <a:pPr lvl="0" fontAlgn="base"/>
            <a:r>
              <a:rPr lang="it-IT" sz="1600" dirty="0" smtClean="0"/>
              <a:t>Rispetto alla situazione di partenza l’alunno/a ha fatto registrare alcuni progressi negli obiettivi prefissati</a:t>
            </a:r>
          </a:p>
          <a:p>
            <a:pPr lvl="0" fontAlgn="base"/>
            <a:endParaRPr lang="it-IT" sz="1600" b="1" dirty="0" smtClean="0"/>
          </a:p>
          <a:p>
            <a:pPr lvl="0" fontAlgn="base"/>
            <a:r>
              <a:rPr lang="it-IT" sz="1600" b="1" dirty="0" smtClean="0"/>
              <a:t>Grado di apprendimento </a:t>
            </a:r>
          </a:p>
          <a:p>
            <a:pPr lvl="0" fontAlgn="base"/>
            <a:r>
              <a:rPr lang="it-IT" sz="1600" dirty="0" smtClean="0"/>
              <a:t>Il grado di apprendimento raggiunto è ottimo</a:t>
            </a:r>
          </a:p>
          <a:p>
            <a:pPr lvl="0" fontAlgn="base"/>
            <a:r>
              <a:rPr lang="it-IT" sz="1600" dirty="0" smtClean="0"/>
              <a:t>Il grado di apprendimento raggiunto è buono</a:t>
            </a:r>
          </a:p>
          <a:p>
            <a:pPr lvl="0" fontAlgn="base"/>
            <a:r>
              <a:rPr lang="it-IT" sz="1600" dirty="0" smtClean="0"/>
              <a:t>Il grado di apprendimento raggiunto è più che sufficiente</a:t>
            </a:r>
          </a:p>
          <a:p>
            <a:pPr lvl="0" fontAlgn="base"/>
            <a:r>
              <a:rPr lang="it-IT" sz="1600" dirty="0" smtClean="0"/>
              <a:t>Il grado di apprendimento raggiunto è sufficiente</a:t>
            </a:r>
          </a:p>
          <a:p>
            <a:pPr lvl="0" fontAlgn="base"/>
            <a:r>
              <a:rPr lang="it-IT" sz="1600" dirty="0" smtClean="0"/>
              <a:t>Il grado di apprendimento raggiunto è, nel complesso, sufficiente</a:t>
            </a:r>
          </a:p>
          <a:p>
            <a:r>
              <a:rPr lang="it-IT" sz="1600" dirty="0" smtClean="0"/>
              <a:t>Il grado di apprendimento raggiunto non è sufficiente</a:t>
            </a:r>
            <a:endParaRPr kumimoji="0" lang="it-IT"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78822" y="1004269"/>
            <a:ext cx="10371909" cy="42165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it-IT" b="1" dirty="0" smtClean="0"/>
              <a:t>Classi, seconda, terza, quarta, quinta PRIMARIA e SECONDARIA di I grado</a:t>
            </a:r>
            <a:endParaRPr lang="it-IT" dirty="0" smtClean="0"/>
          </a:p>
          <a:p>
            <a:r>
              <a:rPr lang="it-IT" b="1" dirty="0" smtClean="0"/>
              <a:t> </a:t>
            </a:r>
            <a:endParaRPr lang="it-IT" dirty="0" smtClean="0"/>
          </a:p>
          <a:p>
            <a:r>
              <a:rPr lang="it-IT" b="1" dirty="0" smtClean="0"/>
              <a:t>Per le classi seconda, terza, quarta e quinta della scuola primaria e la sec. di I grado sono stati individuati i seguenti INDICATORI poi declinati nei descrittori da utilizzare nella composizione del giudizio globale intermedio della scheda di valutazione:</a:t>
            </a:r>
            <a:endParaRPr lang="it-IT" dirty="0" smtClean="0"/>
          </a:p>
          <a:p>
            <a:pPr fontAlgn="base"/>
            <a:r>
              <a:rPr lang="it-IT" sz="2000" dirty="0" smtClean="0"/>
              <a:t>1. Frequenza</a:t>
            </a:r>
          </a:p>
          <a:p>
            <a:pPr fontAlgn="base"/>
            <a:r>
              <a:rPr lang="it-IT" sz="2000" dirty="0" smtClean="0"/>
              <a:t>2.Relazione</a:t>
            </a:r>
          </a:p>
          <a:p>
            <a:pPr fontAlgn="base"/>
            <a:r>
              <a:rPr lang="it-IT" sz="2000" dirty="0" smtClean="0"/>
              <a:t>3.Partecipazione</a:t>
            </a:r>
          </a:p>
          <a:p>
            <a:pPr fontAlgn="base"/>
            <a:r>
              <a:rPr lang="it-IT" sz="2000" dirty="0" smtClean="0"/>
              <a:t>4. Situazione iniziale</a:t>
            </a:r>
          </a:p>
          <a:p>
            <a:pPr fontAlgn="base"/>
            <a:r>
              <a:rPr lang="it-IT" sz="2000" dirty="0" smtClean="0"/>
              <a:t>5.Metodo di studio</a:t>
            </a:r>
          </a:p>
          <a:p>
            <a:pPr fontAlgn="base"/>
            <a:r>
              <a:rPr lang="it-IT" sz="2000" dirty="0" smtClean="0"/>
              <a:t>6. Autonomia</a:t>
            </a:r>
          </a:p>
          <a:p>
            <a:pPr fontAlgn="base"/>
            <a:r>
              <a:rPr lang="it-IT" sz="2000" dirty="0" smtClean="0"/>
              <a:t>7. Progresso negli obiettivi di apprendimento</a:t>
            </a:r>
          </a:p>
          <a:p>
            <a:pPr fontAlgn="base"/>
            <a:r>
              <a:rPr lang="it-IT" sz="2000" dirty="0" smtClean="0"/>
              <a:t>8.Grado di apprendimento</a:t>
            </a:r>
          </a:p>
          <a:p>
            <a:r>
              <a:rPr lang="it-IT" b="1" dirty="0" smtClean="0"/>
              <a:t> </a:t>
            </a:r>
            <a:endParaRPr lang="it-IT"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65760" y="1402706"/>
            <a:ext cx="10006148"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r>
              <a:rPr lang="it-IT" dirty="0" smtClean="0"/>
              <a:t>Frequenza 	 	 	</a:t>
            </a:r>
          </a:p>
          <a:p>
            <a:pPr lvl="1" fontAlgn="base"/>
            <a:r>
              <a:rPr lang="it-IT" dirty="0" smtClean="0"/>
              <a:t>Frequenta con assiduità	</a:t>
            </a:r>
          </a:p>
          <a:p>
            <a:pPr lvl="1" fontAlgn="base"/>
            <a:r>
              <a:rPr lang="it-IT" dirty="0" smtClean="0"/>
              <a:t>Frequenta con regolarità	</a:t>
            </a:r>
          </a:p>
          <a:p>
            <a:pPr lvl="1" fontAlgn="base"/>
            <a:r>
              <a:rPr lang="it-IT" dirty="0" smtClean="0"/>
              <a:t>Frequenta con qualche discontinuità	</a:t>
            </a:r>
          </a:p>
          <a:p>
            <a:pPr lvl="1" fontAlgn="base"/>
            <a:r>
              <a:rPr lang="it-IT" dirty="0" smtClean="0"/>
              <a:t>Frequenta in modo discontinuo	</a:t>
            </a:r>
          </a:p>
          <a:p>
            <a:pPr lvl="1" fontAlgn="base"/>
            <a:r>
              <a:rPr lang="it-IT" dirty="0" smtClean="0"/>
              <a:t>Frequenta in modo irregolare</a:t>
            </a:r>
          </a:p>
          <a:p>
            <a:r>
              <a:rPr lang="it-IT" dirty="0" smtClean="0"/>
              <a:t> </a:t>
            </a:r>
            <a:endParaRPr lang="it-IT" sz="1600" dirty="0" smtClean="0"/>
          </a:p>
          <a:p>
            <a:pPr lvl="0" fontAlgn="base"/>
            <a:r>
              <a:rPr lang="it-IT" dirty="0" smtClean="0"/>
              <a:t>Relazione</a:t>
            </a:r>
          </a:p>
          <a:p>
            <a:pPr lvl="1" fontAlgn="base"/>
            <a:r>
              <a:rPr lang="it-IT" dirty="0" smtClean="0"/>
              <a:t>Ha una relazione serena e costruttiva con gli adulti e i compagni</a:t>
            </a:r>
          </a:p>
          <a:p>
            <a:pPr lvl="1" fontAlgn="base"/>
            <a:r>
              <a:rPr lang="it-IT" dirty="0" smtClean="0"/>
              <a:t>Ha una buona relazione con gli adulti e i compagni</a:t>
            </a:r>
          </a:p>
          <a:p>
            <a:pPr lvl="1" fontAlgn="base"/>
            <a:r>
              <a:rPr lang="it-IT" dirty="0" smtClean="0"/>
              <a:t>Ha una relazione nel complesso buona con gli adulti e i compagni</a:t>
            </a:r>
          </a:p>
          <a:p>
            <a:pPr lvl="1" fontAlgn="base"/>
            <a:r>
              <a:rPr lang="it-IT" dirty="0" smtClean="0"/>
              <a:t>Evidenzia una relazione difficoltosa con gli adulti ma nel complesso buona con i compagni</a:t>
            </a:r>
          </a:p>
          <a:p>
            <a:pPr lvl="1" fontAlgn="base"/>
            <a:r>
              <a:rPr lang="it-IT" dirty="0" smtClean="0"/>
              <a:t>Evidenzia una relazione difficoltosa con i compagni ma nel complesso buona con gli adulti</a:t>
            </a:r>
          </a:p>
          <a:p>
            <a:pPr lvl="1" fontAlgn="base"/>
            <a:r>
              <a:rPr lang="it-IT" dirty="0" smtClean="0"/>
              <a:t>Evidenzia difficoltà di relazione sia con gli adulti che con i compagni</a:t>
            </a:r>
          </a:p>
          <a:p>
            <a:r>
              <a:rPr lang="it-IT" dirty="0" smtClean="0"/>
              <a:t> </a:t>
            </a:r>
            <a:endParaRPr lang="it-IT" sz="160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 y="283322"/>
            <a:ext cx="10371909"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r>
              <a:rPr lang="it-IT" dirty="0" smtClean="0"/>
              <a:t>Partecipazione</a:t>
            </a:r>
          </a:p>
          <a:p>
            <a:pPr lvl="1" fontAlgn="base"/>
            <a:r>
              <a:rPr lang="it-IT" dirty="0" smtClean="0"/>
              <a:t>Si impegna in modo continuo e produttivo, partecipa e collabora alle attività proposte.</a:t>
            </a:r>
          </a:p>
          <a:p>
            <a:pPr lvl="1" fontAlgn="base"/>
            <a:r>
              <a:rPr lang="it-IT" dirty="0" smtClean="0"/>
              <a:t>Si impegna e partecipa in modo costante e adeguato</a:t>
            </a:r>
          </a:p>
          <a:p>
            <a:pPr lvl="1" fontAlgn="base"/>
            <a:r>
              <a:rPr lang="it-IT" dirty="0" smtClean="0"/>
              <a:t>Si impegna e partecipa in modo adeguato</a:t>
            </a:r>
          </a:p>
          <a:p>
            <a:pPr lvl="1" fontAlgn="base"/>
            <a:r>
              <a:rPr lang="it-IT" dirty="0" smtClean="0"/>
              <a:t>Si impegna superficialmente e partecipa con discontinuità alle lezioni</a:t>
            </a:r>
          </a:p>
          <a:p>
            <a:pPr lvl="1" fontAlgn="base"/>
            <a:r>
              <a:rPr lang="it-IT" dirty="0" smtClean="0"/>
              <a:t>L’impegno e la partecipazione non sono adeguati</a:t>
            </a:r>
          </a:p>
          <a:p>
            <a:r>
              <a:rPr lang="it-IT" dirty="0" smtClean="0"/>
              <a:t> </a:t>
            </a:r>
            <a:endParaRPr lang="it-IT" sz="1600" dirty="0" smtClean="0"/>
          </a:p>
          <a:p>
            <a:pPr lvl="0" fontAlgn="base"/>
            <a:r>
              <a:rPr lang="it-IT" dirty="0" smtClean="0"/>
              <a:t>Situazione iniziale</a:t>
            </a:r>
          </a:p>
          <a:p>
            <a:pPr lvl="1" fontAlgn="base"/>
            <a:r>
              <a:rPr lang="it-IT" dirty="0" smtClean="0"/>
              <a:t>L’alunno/a è partito da una preparazione globalmente ampia, completa e approfondita</a:t>
            </a:r>
          </a:p>
          <a:p>
            <a:pPr lvl="1" fontAlgn="base"/>
            <a:r>
              <a:rPr lang="it-IT" dirty="0" smtClean="0"/>
              <a:t>L’alunno/a è partito da una preparazione globalmente completa</a:t>
            </a:r>
          </a:p>
          <a:p>
            <a:pPr lvl="1" fontAlgn="base"/>
            <a:r>
              <a:rPr lang="it-IT" dirty="0" smtClean="0"/>
              <a:t>L’alunno/a è partito da una preparazione globalmente adeguata</a:t>
            </a:r>
          </a:p>
          <a:p>
            <a:pPr lvl="1" fontAlgn="base"/>
            <a:r>
              <a:rPr lang="it-IT" dirty="0" smtClean="0"/>
              <a:t>L’alunno/a è partito da una preparazione parziale</a:t>
            </a:r>
          </a:p>
          <a:p>
            <a:pPr lvl="1" fontAlgn="base"/>
            <a:r>
              <a:rPr lang="it-IT" dirty="0" smtClean="0"/>
              <a:t>L’alunno/a è partito da una preparazione lacunosa</a:t>
            </a:r>
          </a:p>
          <a:p>
            <a:r>
              <a:rPr lang="it-IT" dirty="0" smtClean="0"/>
              <a:t> </a:t>
            </a:r>
            <a:endParaRPr lang="it-IT" sz="1600" dirty="0" smtClean="0"/>
          </a:p>
          <a:p>
            <a:pPr lvl="0" fontAlgn="base"/>
            <a:r>
              <a:rPr lang="it-IT" dirty="0" smtClean="0"/>
              <a:t>Metodo di lavoro e di studio </a:t>
            </a:r>
          </a:p>
          <a:p>
            <a:pPr lvl="1" fontAlgn="base"/>
            <a:r>
              <a:rPr lang="it-IT" dirty="0" smtClean="0"/>
              <a:t>Il metodo di lavoro e di studio risulta autonomo, organico ed efficace</a:t>
            </a:r>
          </a:p>
          <a:p>
            <a:pPr lvl="1" fontAlgn="base"/>
            <a:r>
              <a:rPr lang="it-IT" dirty="0" smtClean="0"/>
              <a:t>Il metodo di lavoro e di studio risulta autonomo ed efficace</a:t>
            </a:r>
          </a:p>
          <a:p>
            <a:pPr lvl="1" fontAlgn="base"/>
            <a:r>
              <a:rPr lang="it-IT" dirty="0" smtClean="0"/>
              <a:t>Il metodo di lavoro e di studio risulta efficace solo se guidato </a:t>
            </a:r>
          </a:p>
          <a:p>
            <a:pPr lvl="1" fontAlgn="base"/>
            <a:r>
              <a:rPr lang="it-IT" dirty="0" smtClean="0"/>
              <a:t>Il metodo di lavoro e di studio risulta poco efficace</a:t>
            </a:r>
          </a:p>
          <a:p>
            <a:r>
              <a:rPr lang="it-IT" dirty="0" smtClean="0"/>
              <a:t>        Il metodo di lavoro e di studio è in fase di strutturazione</a:t>
            </a:r>
            <a:endParaRPr kumimoji="0" lang="it-IT"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 y="344875"/>
            <a:ext cx="10371909"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r>
              <a:rPr lang="it-IT" sz="1600" b="1" dirty="0" smtClean="0"/>
              <a:t>Autonomia</a:t>
            </a:r>
          </a:p>
          <a:p>
            <a:pPr lvl="0" fontAlgn="base">
              <a:buFont typeface="Arial" pitchFamily="34" charset="0"/>
              <a:buChar char="•"/>
            </a:pPr>
            <a:r>
              <a:rPr lang="it-IT" sz="1600" dirty="0" smtClean="0"/>
              <a:t>Evidenzia un’ottima autonomia nell’organizzazione delle attività</a:t>
            </a:r>
          </a:p>
          <a:p>
            <a:pPr lvl="0" fontAlgn="base">
              <a:buFont typeface="Arial" pitchFamily="34" charset="0"/>
              <a:buChar char="•"/>
            </a:pPr>
            <a:r>
              <a:rPr lang="it-IT" sz="1600" dirty="0" smtClean="0"/>
              <a:t>Evidenzia una buona autonomia nell’organizzazione delle attività</a:t>
            </a:r>
          </a:p>
          <a:p>
            <a:pPr lvl="0" fontAlgn="base">
              <a:buFont typeface="Arial" pitchFamily="34" charset="0"/>
              <a:buChar char="•"/>
            </a:pPr>
            <a:r>
              <a:rPr lang="it-IT" sz="1600" dirty="0" smtClean="0"/>
              <a:t>Evidenzia una più che sufficiente autonomia nell’organizzazione delle attività</a:t>
            </a:r>
          </a:p>
          <a:p>
            <a:pPr lvl="0" fontAlgn="base">
              <a:buFont typeface="Arial" pitchFamily="34" charset="0"/>
              <a:buChar char="•"/>
            </a:pPr>
            <a:r>
              <a:rPr lang="it-IT" sz="1600" dirty="0" smtClean="0"/>
              <a:t>Evidenzia una autonomia non del tutto sufficiente nell’organizzazione delle attività con difficoltà in vari ambiti disciplinari</a:t>
            </a:r>
          </a:p>
          <a:p>
            <a:pPr lvl="0" fontAlgn="base">
              <a:buFont typeface="Arial" pitchFamily="34" charset="0"/>
              <a:buChar char="•"/>
            </a:pPr>
            <a:r>
              <a:rPr lang="it-IT" sz="1600" dirty="0" smtClean="0"/>
              <a:t>Evidenzia una scarsa autonomia nell’organizzazione delle attività con  difficoltà con difficoltà in vari ambiti disciplinari</a:t>
            </a:r>
          </a:p>
          <a:p>
            <a:pPr lvl="0" fontAlgn="base"/>
            <a:endParaRPr lang="it-IT" sz="1600" b="1" dirty="0" smtClean="0"/>
          </a:p>
          <a:p>
            <a:pPr lvl="0" fontAlgn="base"/>
            <a:r>
              <a:rPr lang="it-IT" sz="1600" b="1" dirty="0" smtClean="0"/>
              <a:t>Progresso negli obiettivi di apprendimento </a:t>
            </a:r>
          </a:p>
          <a:p>
            <a:pPr lvl="0" fontAlgn="base">
              <a:buFont typeface="Arial" pitchFamily="34" charset="0"/>
              <a:buChar char="•"/>
            </a:pPr>
            <a:r>
              <a:rPr lang="it-IT" sz="1600" dirty="0" smtClean="0"/>
              <a:t>Rispetto alla situazione di partenza l’alunno/a ha fatto registrare eccellenti progressi negli obiettivi prefissati</a:t>
            </a:r>
          </a:p>
          <a:p>
            <a:pPr lvl="0" fontAlgn="base">
              <a:buFont typeface="Arial" pitchFamily="34" charset="0"/>
              <a:buChar char="•"/>
            </a:pPr>
            <a:r>
              <a:rPr lang="it-IT" sz="1600" dirty="0" smtClean="0"/>
              <a:t>Rispetto alla situazione di partenza l’alunno/a ha fatto registrare notevoli progressi negli obiettivi prefissati</a:t>
            </a:r>
          </a:p>
          <a:p>
            <a:pPr lvl="0" fontAlgn="base">
              <a:buFont typeface="Arial" pitchFamily="34" charset="0"/>
              <a:buChar char="•"/>
            </a:pPr>
            <a:r>
              <a:rPr lang="it-IT" sz="1600" dirty="0" smtClean="0"/>
              <a:t>Rispetto alla situazione di partenza l’alunno/a ha fatto registrare progressi regolari negli obiettivi prefissati</a:t>
            </a:r>
          </a:p>
          <a:p>
            <a:pPr lvl="0" fontAlgn="base">
              <a:buFont typeface="Arial" pitchFamily="34" charset="0"/>
              <a:buChar char="•"/>
            </a:pPr>
            <a:r>
              <a:rPr lang="it-IT" sz="1600" dirty="0" smtClean="0"/>
              <a:t>Rispetto alla situazione di partenza l’alunno/a ha fatto registrare alcuni progressi negli obiettivi prefissati</a:t>
            </a:r>
          </a:p>
          <a:p>
            <a:pPr lvl="0" fontAlgn="base"/>
            <a:endParaRPr lang="it-IT" sz="1600" b="1" dirty="0" smtClean="0"/>
          </a:p>
          <a:p>
            <a:pPr lvl="0" fontAlgn="base"/>
            <a:r>
              <a:rPr lang="it-IT" sz="1600" b="1" dirty="0" smtClean="0"/>
              <a:t>Grado di apprendimento </a:t>
            </a:r>
          </a:p>
          <a:p>
            <a:pPr lvl="0" fontAlgn="base">
              <a:buFont typeface="Arial" pitchFamily="34" charset="0"/>
              <a:buChar char="•"/>
            </a:pPr>
            <a:r>
              <a:rPr lang="it-IT" sz="1600" dirty="0" smtClean="0"/>
              <a:t>Il grado di apprendimento raggiunto è ottimo</a:t>
            </a:r>
          </a:p>
          <a:p>
            <a:pPr lvl="0" fontAlgn="base">
              <a:buFont typeface="Arial" pitchFamily="34" charset="0"/>
              <a:buChar char="•"/>
            </a:pPr>
            <a:r>
              <a:rPr lang="it-IT" sz="1600" dirty="0" smtClean="0"/>
              <a:t>Il grado di apprendimento raggiunto è buono</a:t>
            </a:r>
          </a:p>
          <a:p>
            <a:pPr lvl="0" fontAlgn="base">
              <a:buFont typeface="Arial" pitchFamily="34" charset="0"/>
              <a:buChar char="•"/>
            </a:pPr>
            <a:r>
              <a:rPr lang="it-IT" sz="1600" dirty="0" smtClean="0"/>
              <a:t>Il grado di apprendimento raggiunto è più che sufficiente</a:t>
            </a:r>
          </a:p>
          <a:p>
            <a:pPr lvl="0" fontAlgn="base">
              <a:buFont typeface="Arial" pitchFamily="34" charset="0"/>
              <a:buChar char="•"/>
            </a:pPr>
            <a:r>
              <a:rPr lang="it-IT" sz="1600" dirty="0" smtClean="0"/>
              <a:t>Il grado di apprendimento raggiunto è sufficiente</a:t>
            </a:r>
          </a:p>
          <a:p>
            <a:pPr lvl="0" fontAlgn="base">
              <a:buFont typeface="Arial" pitchFamily="34" charset="0"/>
              <a:buChar char="•"/>
            </a:pPr>
            <a:r>
              <a:rPr lang="it-IT" sz="1600" dirty="0" smtClean="0"/>
              <a:t>Il grado di apprendimento raggiunto è, nel complesso, sufficiente</a:t>
            </a:r>
          </a:p>
          <a:p>
            <a:pPr>
              <a:buFont typeface="Arial" pitchFamily="34" charset="0"/>
              <a:buChar char="•"/>
            </a:pPr>
            <a:r>
              <a:rPr lang="it-IT" sz="1600" dirty="0" smtClean="0"/>
              <a:t>Il grado di apprendimento raggiunto non è sufficiente</a:t>
            </a:r>
            <a:endParaRPr kumimoji="0" lang="it-IT"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3265714" y="268456"/>
          <a:ext cx="5708469" cy="6106218"/>
        </p:xfrm>
        <a:graphic>
          <a:graphicData uri="http://schemas.openxmlformats.org/presentationml/2006/ole">
            <p:oleObj spid="_x0000_s1026" name="Documento" r:id="rId3" imgW="6287128" imgH="9017239" progId="Word.Document.12">
              <p:embed/>
            </p:oleObj>
          </a:graphicData>
        </a:graphic>
      </p:graphicFrame>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Cosa cambia: Esame di Stato</a:t>
            </a:r>
            <a:endParaRPr lang="it-IT" dirty="0"/>
          </a:p>
        </p:txBody>
      </p:sp>
      <p:sp>
        <p:nvSpPr>
          <p:cNvPr id="3" name="Segnaposto contenuto 2"/>
          <p:cNvSpPr>
            <a:spLocks noGrp="1"/>
          </p:cNvSpPr>
          <p:nvPr>
            <p:ph idx="1"/>
          </p:nvPr>
        </p:nvSpPr>
        <p:spPr/>
        <p:txBody>
          <a:bodyPr/>
          <a:lstStyle/>
          <a:p>
            <a:r>
              <a:rPr lang="it-IT" dirty="0" smtClean="0"/>
              <a:t>Esame di stato : Invalsi esclusi dall’esame, ma vincolante 8indipendentemente dall’esito per l’accesso all’esame</a:t>
            </a:r>
          </a:p>
          <a:p>
            <a:r>
              <a:rPr lang="it-IT" dirty="0" smtClean="0"/>
              <a:t>Tre scritti: Italiano, matematica e unica prova per le lingue.</a:t>
            </a:r>
          </a:p>
          <a:p>
            <a:r>
              <a:rPr lang="it-IT" dirty="0" smtClean="0"/>
              <a:t>Un colloquio pluridisciplinare</a:t>
            </a:r>
          </a:p>
          <a:p>
            <a:r>
              <a:rPr lang="it-IT" dirty="0" smtClean="0"/>
              <a:t>Nuovo modello di valutazione per il voto finale: risultato della media tra voto di idoneità e prove di esame ( voto di idoneità peso = 50%)</a:t>
            </a:r>
          </a:p>
          <a:p>
            <a:endParaRPr lang="it-IT" dirty="0" smtClean="0"/>
          </a:p>
          <a:p>
            <a:endParaRPr lang="it-IT" dirty="0"/>
          </a:p>
        </p:txBody>
      </p:sp>
    </p:spTree>
    <p:extLst>
      <p:ext uri="{BB962C8B-B14F-4D97-AF65-F5344CB8AC3E}">
        <p14:creationId xmlns:p14="http://schemas.microsoft.com/office/powerpoint/2010/main" xmlns="" val="304104450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92570" y="0"/>
            <a:ext cx="8855024" cy="501162"/>
          </a:xfrm>
        </p:spPr>
        <p:txBody>
          <a:bodyPr>
            <a:normAutofit/>
          </a:bodyPr>
          <a:lstStyle/>
          <a:p>
            <a:r>
              <a:rPr lang="it-IT" sz="2800" dirty="0" smtClean="0"/>
              <a:t>Certificazione delle competenze: Scuola primaria</a:t>
            </a:r>
            <a:endParaRPr lang="it-IT" sz="2800" dirty="0"/>
          </a:p>
        </p:txBody>
      </p:sp>
      <p:graphicFrame>
        <p:nvGraphicFramePr>
          <p:cNvPr id="8" name="Segnaposto contenuto 7"/>
          <p:cNvGraphicFramePr>
            <a:graphicFrameLocks noGrp="1"/>
          </p:cNvGraphicFramePr>
          <p:nvPr>
            <p:ph idx="1"/>
            <p:extLst>
              <p:ext uri="{D42A27DB-BD31-4B8C-83A1-F6EECF244321}">
                <p14:modId xmlns:p14="http://schemas.microsoft.com/office/powerpoint/2010/main" xmlns="" val="2296169116"/>
              </p:ext>
            </p:extLst>
          </p:nvPr>
        </p:nvGraphicFramePr>
        <p:xfrm>
          <a:off x="894104" y="501162"/>
          <a:ext cx="6149634" cy="5460017"/>
        </p:xfrm>
        <a:graphic>
          <a:graphicData uri="http://schemas.openxmlformats.org/drawingml/2006/table">
            <a:tbl>
              <a:tblPr firstRow="1" firstCol="1" lastRow="1" lastCol="1" bandRow="1" bandCol="1">
                <a:tableStyleId>{5DA37D80-6434-44D0-A028-1B22A696006F}</a:tableStyleId>
              </a:tblPr>
              <a:tblGrid>
                <a:gridCol w="2187361"/>
                <a:gridCol w="1006312"/>
                <a:gridCol w="2187361"/>
                <a:gridCol w="768600"/>
              </a:tblGrid>
              <a:tr h="279359">
                <a:tc>
                  <a:txBody>
                    <a:bodyPr/>
                    <a:lstStyle/>
                    <a:p>
                      <a:pPr algn="ctr">
                        <a:lnSpc>
                          <a:spcPct val="115000"/>
                        </a:lnSpc>
                        <a:spcAft>
                          <a:spcPts val="1000"/>
                        </a:spcAft>
                      </a:pPr>
                      <a:r>
                        <a:rPr lang="it-IT" sz="700" dirty="0">
                          <a:effectLst/>
                        </a:rPr>
                        <a:t> </a:t>
                      </a:r>
                      <a:endParaRPr lang="it-IT"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5038" marR="45038" marT="0" marB="0"/>
                </a:tc>
                <a:tc>
                  <a:txBody>
                    <a:bodyPr/>
                    <a:lstStyle/>
                    <a:p>
                      <a:pPr>
                        <a:lnSpc>
                          <a:spcPct val="115000"/>
                        </a:lnSpc>
                        <a:spcAft>
                          <a:spcPts val="0"/>
                        </a:spcAft>
                      </a:pPr>
                      <a:r>
                        <a:rPr lang="it-IT" sz="700">
                          <a:effectLst/>
                        </a:rPr>
                        <a:t>Competenze chiave </a:t>
                      </a:r>
                    </a:p>
                    <a:p>
                      <a:pPr>
                        <a:lnSpc>
                          <a:spcPct val="115000"/>
                        </a:lnSpc>
                        <a:spcAft>
                          <a:spcPts val="0"/>
                        </a:spcAft>
                      </a:pPr>
                      <a:r>
                        <a:rPr lang="it-IT" sz="700">
                          <a:effectLst/>
                        </a:rPr>
                        <a:t>europee</a:t>
                      </a:r>
                      <a:endParaRPr lang="it-IT" sz="700">
                        <a:effectLst/>
                        <a:latin typeface="Calibri" panose="020F0502020204030204" pitchFamily="34" charset="0"/>
                        <a:ea typeface="Calibri" panose="020F0502020204030204" pitchFamily="34" charset="0"/>
                        <a:cs typeface="Times New Roman" panose="02020603050405020304" pitchFamily="18" charset="0"/>
                      </a:endParaRPr>
                    </a:p>
                  </a:txBody>
                  <a:tcPr marL="45038" marR="45038" marT="0" marB="0" anchor="ctr"/>
                </a:tc>
                <a:tc>
                  <a:txBody>
                    <a:bodyPr/>
                    <a:lstStyle/>
                    <a:p>
                      <a:pPr algn="ctr">
                        <a:lnSpc>
                          <a:spcPct val="115000"/>
                        </a:lnSpc>
                        <a:spcAft>
                          <a:spcPts val="0"/>
                        </a:spcAft>
                      </a:pPr>
                      <a:r>
                        <a:rPr lang="it-IT" sz="700">
                          <a:effectLst/>
                        </a:rPr>
                        <a:t>Competenze dal Profilo dello studente </a:t>
                      </a:r>
                    </a:p>
                    <a:p>
                      <a:pPr algn="ctr">
                        <a:lnSpc>
                          <a:spcPct val="115000"/>
                        </a:lnSpc>
                        <a:spcAft>
                          <a:spcPts val="0"/>
                        </a:spcAft>
                      </a:pPr>
                      <a:r>
                        <a:rPr lang="it-IT" sz="700">
                          <a:effectLst/>
                        </a:rPr>
                        <a:t>al termine del primo ciclo di istruzione</a:t>
                      </a:r>
                      <a:endParaRPr lang="it-IT" sz="700">
                        <a:effectLst/>
                        <a:latin typeface="Calibri" panose="020F0502020204030204" pitchFamily="34" charset="0"/>
                        <a:ea typeface="Calibri" panose="020F0502020204030204" pitchFamily="34" charset="0"/>
                        <a:cs typeface="Times New Roman" panose="02020603050405020304" pitchFamily="18" charset="0"/>
                      </a:endParaRPr>
                    </a:p>
                  </a:txBody>
                  <a:tcPr marL="45038" marR="45038" marT="0" marB="0" anchor="ctr"/>
                </a:tc>
                <a:tc>
                  <a:txBody>
                    <a:bodyPr/>
                    <a:lstStyle/>
                    <a:p>
                      <a:pPr algn="ctr">
                        <a:lnSpc>
                          <a:spcPct val="115000"/>
                        </a:lnSpc>
                        <a:spcAft>
                          <a:spcPts val="0"/>
                        </a:spcAft>
                      </a:pPr>
                      <a:r>
                        <a:rPr lang="it-IT" sz="700">
                          <a:effectLst/>
                        </a:rPr>
                        <a:t>Livello</a:t>
                      </a:r>
                      <a:endParaRPr lang="it-IT" sz="700">
                        <a:effectLst/>
                        <a:latin typeface="Calibri" panose="020F0502020204030204" pitchFamily="34" charset="0"/>
                        <a:ea typeface="Calibri" panose="020F0502020204030204" pitchFamily="34" charset="0"/>
                        <a:cs typeface="Times New Roman" panose="02020603050405020304" pitchFamily="18" charset="0"/>
                      </a:endParaRPr>
                    </a:p>
                  </a:txBody>
                  <a:tcPr marL="45038" marR="45038" marT="0" marB="0" anchor="ctr"/>
                </a:tc>
              </a:tr>
              <a:tr h="518441">
                <a:tc>
                  <a:txBody>
                    <a:bodyPr/>
                    <a:lstStyle/>
                    <a:p>
                      <a:pPr algn="ctr">
                        <a:lnSpc>
                          <a:spcPct val="115000"/>
                        </a:lnSpc>
                        <a:spcAft>
                          <a:spcPts val="1000"/>
                        </a:spcAft>
                      </a:pPr>
                      <a:r>
                        <a:rPr lang="it-IT" sz="700" dirty="0">
                          <a:effectLst/>
                        </a:rPr>
                        <a:t>1</a:t>
                      </a:r>
                      <a:endParaRPr lang="it-IT"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5038" marR="45038" marT="0" marB="0" anchor="ctr"/>
                </a:tc>
                <a:tc>
                  <a:txBody>
                    <a:bodyPr/>
                    <a:lstStyle/>
                    <a:p>
                      <a:pPr>
                        <a:lnSpc>
                          <a:spcPct val="115000"/>
                        </a:lnSpc>
                        <a:spcBef>
                          <a:spcPts val="400"/>
                        </a:spcBef>
                        <a:spcAft>
                          <a:spcPts val="400"/>
                        </a:spcAft>
                      </a:pPr>
                      <a:r>
                        <a:rPr lang="it-IT" sz="700">
                          <a:effectLst/>
                        </a:rPr>
                        <a:t>Comunicazione nella madrelingua o lingua di istruzione</a:t>
                      </a:r>
                      <a:endParaRPr lang="it-IT" sz="700">
                        <a:effectLst/>
                        <a:latin typeface="Calibri" panose="020F0502020204030204" pitchFamily="34" charset="0"/>
                        <a:ea typeface="Calibri" panose="020F0502020204030204" pitchFamily="34" charset="0"/>
                        <a:cs typeface="Times New Roman" panose="02020603050405020304" pitchFamily="18" charset="0"/>
                      </a:endParaRPr>
                    </a:p>
                  </a:txBody>
                  <a:tcPr marL="45038" marR="45038" marT="0" marB="0" anchor="ctr"/>
                </a:tc>
                <a:tc>
                  <a:txBody>
                    <a:bodyPr/>
                    <a:lstStyle/>
                    <a:p>
                      <a:pPr algn="just">
                        <a:lnSpc>
                          <a:spcPct val="115000"/>
                        </a:lnSpc>
                        <a:spcBef>
                          <a:spcPts val="400"/>
                        </a:spcBef>
                        <a:spcAft>
                          <a:spcPts val="400"/>
                        </a:spcAft>
                      </a:pPr>
                      <a:r>
                        <a:rPr lang="it-IT" sz="700">
                          <a:effectLst/>
                        </a:rPr>
                        <a:t>Ha una padronanza della lingua italiana tale da consentirgli di comprendere enunciati, di raccontare le proprie esperienze e di adottare un registro linguistico appropriato alle diverse situazioni.</a:t>
                      </a:r>
                      <a:endParaRPr lang="it-IT" sz="700">
                        <a:effectLst/>
                        <a:latin typeface="Calibri" panose="020F0502020204030204" pitchFamily="34" charset="0"/>
                        <a:ea typeface="Calibri" panose="020F0502020204030204" pitchFamily="34" charset="0"/>
                        <a:cs typeface="Times New Roman" panose="02020603050405020304" pitchFamily="18" charset="0"/>
                      </a:endParaRPr>
                    </a:p>
                  </a:txBody>
                  <a:tcPr marL="45038" marR="45038" marT="0" marB="0"/>
                </a:tc>
                <a:tc>
                  <a:txBody>
                    <a:bodyPr/>
                    <a:lstStyle/>
                    <a:p>
                      <a:pPr>
                        <a:lnSpc>
                          <a:spcPct val="115000"/>
                        </a:lnSpc>
                        <a:spcAft>
                          <a:spcPts val="1000"/>
                        </a:spcAft>
                      </a:pPr>
                      <a:r>
                        <a:rPr lang="it-IT" sz="700">
                          <a:effectLst/>
                        </a:rPr>
                        <a:t> </a:t>
                      </a:r>
                      <a:endParaRPr lang="it-IT" sz="700">
                        <a:effectLst/>
                        <a:latin typeface="Calibri" panose="020F0502020204030204" pitchFamily="34" charset="0"/>
                        <a:ea typeface="Calibri" panose="020F0502020204030204" pitchFamily="34" charset="0"/>
                        <a:cs typeface="Times New Roman" panose="02020603050405020304" pitchFamily="18" charset="0"/>
                      </a:endParaRPr>
                    </a:p>
                  </a:txBody>
                  <a:tcPr marL="45038" marR="45038" marT="0" marB="0"/>
                </a:tc>
              </a:tr>
              <a:tr h="386734">
                <a:tc>
                  <a:txBody>
                    <a:bodyPr/>
                    <a:lstStyle/>
                    <a:p>
                      <a:pPr algn="ctr">
                        <a:lnSpc>
                          <a:spcPct val="115000"/>
                        </a:lnSpc>
                        <a:spcAft>
                          <a:spcPts val="1000"/>
                        </a:spcAft>
                      </a:pPr>
                      <a:r>
                        <a:rPr lang="it-IT" sz="700">
                          <a:effectLst/>
                        </a:rPr>
                        <a:t>2</a:t>
                      </a:r>
                      <a:endParaRPr lang="it-IT" sz="700">
                        <a:effectLst/>
                        <a:latin typeface="Calibri" panose="020F0502020204030204" pitchFamily="34" charset="0"/>
                        <a:ea typeface="Calibri" panose="020F0502020204030204" pitchFamily="34" charset="0"/>
                        <a:cs typeface="Times New Roman" panose="02020603050405020304" pitchFamily="18" charset="0"/>
                      </a:endParaRPr>
                    </a:p>
                  </a:txBody>
                  <a:tcPr marL="45038" marR="45038" marT="0" marB="0" anchor="ctr"/>
                </a:tc>
                <a:tc>
                  <a:txBody>
                    <a:bodyPr/>
                    <a:lstStyle/>
                    <a:p>
                      <a:pPr>
                        <a:lnSpc>
                          <a:spcPct val="115000"/>
                        </a:lnSpc>
                        <a:spcBef>
                          <a:spcPts val="400"/>
                        </a:spcBef>
                        <a:spcAft>
                          <a:spcPts val="400"/>
                        </a:spcAft>
                      </a:pPr>
                      <a:r>
                        <a:rPr lang="it-IT" sz="700">
                          <a:effectLst/>
                        </a:rPr>
                        <a:t>Comunicazione nelle lingue straniere</a:t>
                      </a:r>
                      <a:endParaRPr lang="it-IT" sz="700">
                        <a:effectLst/>
                        <a:latin typeface="Calibri" panose="020F0502020204030204" pitchFamily="34" charset="0"/>
                        <a:ea typeface="Calibri" panose="020F0502020204030204" pitchFamily="34" charset="0"/>
                        <a:cs typeface="Times New Roman" panose="02020603050405020304" pitchFamily="18" charset="0"/>
                      </a:endParaRPr>
                    </a:p>
                  </a:txBody>
                  <a:tcPr marL="45038" marR="45038" marT="0" marB="0" anchor="ctr"/>
                </a:tc>
                <a:tc>
                  <a:txBody>
                    <a:bodyPr/>
                    <a:lstStyle/>
                    <a:p>
                      <a:pPr algn="just">
                        <a:lnSpc>
                          <a:spcPct val="115000"/>
                        </a:lnSpc>
                        <a:spcBef>
                          <a:spcPts val="400"/>
                        </a:spcBef>
                        <a:spcAft>
                          <a:spcPts val="400"/>
                        </a:spcAft>
                      </a:pPr>
                      <a:r>
                        <a:rPr lang="it-IT" sz="700">
                          <a:effectLst/>
                        </a:rPr>
                        <a:t>È in grado di affrontare in lingua inglese una comunicazione essenziale in semplici situazioni di vita quotidiana.</a:t>
                      </a:r>
                      <a:endParaRPr lang="it-IT" sz="700">
                        <a:effectLst/>
                        <a:latin typeface="Calibri" panose="020F0502020204030204" pitchFamily="34" charset="0"/>
                        <a:ea typeface="Calibri" panose="020F0502020204030204" pitchFamily="34" charset="0"/>
                        <a:cs typeface="Times New Roman" panose="02020603050405020304" pitchFamily="18" charset="0"/>
                      </a:endParaRPr>
                    </a:p>
                  </a:txBody>
                  <a:tcPr marL="45038" marR="45038" marT="0" marB="0"/>
                </a:tc>
                <a:tc>
                  <a:txBody>
                    <a:bodyPr/>
                    <a:lstStyle/>
                    <a:p>
                      <a:pPr>
                        <a:lnSpc>
                          <a:spcPct val="115000"/>
                        </a:lnSpc>
                        <a:spcAft>
                          <a:spcPts val="1000"/>
                        </a:spcAft>
                      </a:pPr>
                      <a:r>
                        <a:rPr lang="it-IT" sz="700">
                          <a:effectLst/>
                        </a:rPr>
                        <a:t> </a:t>
                      </a:r>
                      <a:endParaRPr lang="it-IT" sz="700">
                        <a:effectLst/>
                        <a:latin typeface="Calibri" panose="020F0502020204030204" pitchFamily="34" charset="0"/>
                        <a:ea typeface="Calibri" panose="020F0502020204030204" pitchFamily="34" charset="0"/>
                        <a:cs typeface="Times New Roman" panose="02020603050405020304" pitchFamily="18" charset="0"/>
                      </a:endParaRPr>
                    </a:p>
                  </a:txBody>
                  <a:tcPr marL="45038" marR="45038" marT="0" marB="0"/>
                </a:tc>
              </a:tr>
              <a:tr h="518441">
                <a:tc>
                  <a:txBody>
                    <a:bodyPr/>
                    <a:lstStyle/>
                    <a:p>
                      <a:pPr algn="ctr">
                        <a:lnSpc>
                          <a:spcPct val="115000"/>
                        </a:lnSpc>
                        <a:spcAft>
                          <a:spcPts val="1000"/>
                        </a:spcAft>
                      </a:pPr>
                      <a:r>
                        <a:rPr lang="it-IT" sz="700">
                          <a:effectLst/>
                        </a:rPr>
                        <a:t>3</a:t>
                      </a:r>
                      <a:endParaRPr lang="it-IT" sz="700">
                        <a:effectLst/>
                        <a:latin typeface="Calibri" panose="020F0502020204030204" pitchFamily="34" charset="0"/>
                        <a:ea typeface="Calibri" panose="020F0502020204030204" pitchFamily="34" charset="0"/>
                        <a:cs typeface="Times New Roman" panose="02020603050405020304" pitchFamily="18" charset="0"/>
                      </a:endParaRPr>
                    </a:p>
                  </a:txBody>
                  <a:tcPr marL="45038" marR="45038" marT="0" marB="0" anchor="ctr"/>
                </a:tc>
                <a:tc>
                  <a:txBody>
                    <a:bodyPr/>
                    <a:lstStyle/>
                    <a:p>
                      <a:pPr>
                        <a:lnSpc>
                          <a:spcPct val="115000"/>
                        </a:lnSpc>
                        <a:spcBef>
                          <a:spcPts val="400"/>
                        </a:spcBef>
                        <a:spcAft>
                          <a:spcPts val="400"/>
                        </a:spcAft>
                      </a:pPr>
                      <a:r>
                        <a:rPr lang="it-IT" sz="700">
                          <a:effectLst/>
                        </a:rPr>
                        <a:t>Competenza matematica e competenze di base in scienza e tecnologia</a:t>
                      </a:r>
                      <a:endParaRPr lang="it-IT" sz="700">
                        <a:effectLst/>
                        <a:latin typeface="Calibri" panose="020F0502020204030204" pitchFamily="34" charset="0"/>
                        <a:ea typeface="Calibri" panose="020F0502020204030204" pitchFamily="34" charset="0"/>
                        <a:cs typeface="Times New Roman" panose="02020603050405020304" pitchFamily="18" charset="0"/>
                      </a:endParaRPr>
                    </a:p>
                  </a:txBody>
                  <a:tcPr marL="45038" marR="45038" marT="0" marB="0" anchor="ctr"/>
                </a:tc>
                <a:tc>
                  <a:txBody>
                    <a:bodyPr/>
                    <a:lstStyle/>
                    <a:p>
                      <a:pPr algn="just">
                        <a:lnSpc>
                          <a:spcPct val="115000"/>
                        </a:lnSpc>
                        <a:spcBef>
                          <a:spcPts val="400"/>
                        </a:spcBef>
                        <a:spcAft>
                          <a:spcPts val="400"/>
                        </a:spcAft>
                      </a:pPr>
                      <a:r>
                        <a:rPr lang="it-IT" sz="700">
                          <a:effectLst/>
                        </a:rPr>
                        <a:t>Utilizza le sue conoscenze matematiche e scientifico-tecnologiche per trovare e giustificare soluzioni a problemi reali. </a:t>
                      </a:r>
                      <a:endParaRPr lang="it-IT" sz="700">
                        <a:effectLst/>
                        <a:latin typeface="Calibri" panose="020F0502020204030204" pitchFamily="34" charset="0"/>
                        <a:ea typeface="Calibri" panose="020F0502020204030204" pitchFamily="34" charset="0"/>
                        <a:cs typeface="Times New Roman" panose="02020603050405020304" pitchFamily="18" charset="0"/>
                      </a:endParaRPr>
                    </a:p>
                  </a:txBody>
                  <a:tcPr marL="45038" marR="45038" marT="0" marB="0"/>
                </a:tc>
                <a:tc>
                  <a:txBody>
                    <a:bodyPr/>
                    <a:lstStyle/>
                    <a:p>
                      <a:pPr>
                        <a:lnSpc>
                          <a:spcPct val="115000"/>
                        </a:lnSpc>
                        <a:spcAft>
                          <a:spcPts val="1000"/>
                        </a:spcAft>
                      </a:pPr>
                      <a:r>
                        <a:rPr lang="it-IT" sz="700">
                          <a:effectLst/>
                        </a:rPr>
                        <a:t> </a:t>
                      </a:r>
                      <a:endParaRPr lang="it-IT" sz="700">
                        <a:effectLst/>
                        <a:latin typeface="Calibri" panose="020F0502020204030204" pitchFamily="34" charset="0"/>
                        <a:ea typeface="Calibri" panose="020F0502020204030204" pitchFamily="34" charset="0"/>
                        <a:cs typeface="Times New Roman" panose="02020603050405020304" pitchFamily="18" charset="0"/>
                      </a:endParaRPr>
                    </a:p>
                  </a:txBody>
                  <a:tcPr marL="45038" marR="45038" marT="0" marB="0"/>
                </a:tc>
              </a:tr>
              <a:tr h="386734">
                <a:tc>
                  <a:txBody>
                    <a:bodyPr/>
                    <a:lstStyle/>
                    <a:p>
                      <a:pPr algn="ctr">
                        <a:lnSpc>
                          <a:spcPct val="115000"/>
                        </a:lnSpc>
                        <a:spcAft>
                          <a:spcPts val="1000"/>
                        </a:spcAft>
                      </a:pPr>
                      <a:r>
                        <a:rPr lang="it-IT" sz="700">
                          <a:effectLst/>
                        </a:rPr>
                        <a:t>4</a:t>
                      </a:r>
                      <a:endParaRPr lang="it-IT" sz="700">
                        <a:effectLst/>
                        <a:latin typeface="Calibri" panose="020F0502020204030204" pitchFamily="34" charset="0"/>
                        <a:ea typeface="Calibri" panose="020F0502020204030204" pitchFamily="34" charset="0"/>
                        <a:cs typeface="Times New Roman" panose="02020603050405020304" pitchFamily="18" charset="0"/>
                      </a:endParaRPr>
                    </a:p>
                  </a:txBody>
                  <a:tcPr marL="45038" marR="45038" marT="0" marB="0" anchor="ctr"/>
                </a:tc>
                <a:tc>
                  <a:txBody>
                    <a:bodyPr/>
                    <a:lstStyle/>
                    <a:p>
                      <a:pPr>
                        <a:lnSpc>
                          <a:spcPct val="115000"/>
                        </a:lnSpc>
                        <a:spcBef>
                          <a:spcPts val="800"/>
                        </a:spcBef>
                        <a:spcAft>
                          <a:spcPts val="400"/>
                        </a:spcAft>
                      </a:pPr>
                      <a:r>
                        <a:rPr lang="it-IT" sz="700" dirty="0">
                          <a:effectLst/>
                        </a:rPr>
                        <a:t>Competenze digitali</a:t>
                      </a:r>
                      <a:endParaRPr lang="it-IT"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5038" marR="45038" marT="0" marB="0" anchor="ctr"/>
                </a:tc>
                <a:tc>
                  <a:txBody>
                    <a:bodyPr/>
                    <a:lstStyle/>
                    <a:p>
                      <a:pPr algn="just">
                        <a:lnSpc>
                          <a:spcPct val="115000"/>
                        </a:lnSpc>
                        <a:spcBef>
                          <a:spcPts val="400"/>
                        </a:spcBef>
                        <a:spcAft>
                          <a:spcPts val="400"/>
                        </a:spcAft>
                      </a:pPr>
                      <a:r>
                        <a:rPr lang="it-IT" sz="700">
                          <a:effectLst/>
                        </a:rPr>
                        <a:t>Usa le tecnologie in contesti comunicativi concreti per ricercare dati e informazioni e per interagire con soggetti diversi.</a:t>
                      </a:r>
                      <a:endParaRPr lang="it-IT" sz="700">
                        <a:effectLst/>
                        <a:latin typeface="Calibri" panose="020F0502020204030204" pitchFamily="34" charset="0"/>
                        <a:ea typeface="Calibri" panose="020F0502020204030204" pitchFamily="34" charset="0"/>
                        <a:cs typeface="Times New Roman" panose="02020603050405020304" pitchFamily="18" charset="0"/>
                      </a:endParaRPr>
                    </a:p>
                  </a:txBody>
                  <a:tcPr marL="45038" marR="45038" marT="0" marB="0"/>
                </a:tc>
                <a:tc>
                  <a:txBody>
                    <a:bodyPr/>
                    <a:lstStyle/>
                    <a:p>
                      <a:pPr>
                        <a:lnSpc>
                          <a:spcPct val="115000"/>
                        </a:lnSpc>
                        <a:spcAft>
                          <a:spcPts val="1000"/>
                        </a:spcAft>
                      </a:pPr>
                      <a:r>
                        <a:rPr lang="it-IT" sz="700">
                          <a:effectLst/>
                        </a:rPr>
                        <a:t> </a:t>
                      </a:r>
                      <a:endParaRPr lang="it-IT" sz="700">
                        <a:effectLst/>
                        <a:latin typeface="Calibri" panose="020F0502020204030204" pitchFamily="34" charset="0"/>
                        <a:ea typeface="Calibri" panose="020F0502020204030204" pitchFamily="34" charset="0"/>
                        <a:cs typeface="Times New Roman" panose="02020603050405020304" pitchFamily="18" charset="0"/>
                      </a:endParaRPr>
                    </a:p>
                  </a:txBody>
                  <a:tcPr marL="45038" marR="45038" marT="0" marB="0"/>
                </a:tc>
              </a:tr>
              <a:tr h="518441">
                <a:tc>
                  <a:txBody>
                    <a:bodyPr/>
                    <a:lstStyle/>
                    <a:p>
                      <a:pPr algn="ctr">
                        <a:lnSpc>
                          <a:spcPct val="115000"/>
                        </a:lnSpc>
                        <a:spcAft>
                          <a:spcPts val="1000"/>
                        </a:spcAft>
                      </a:pPr>
                      <a:r>
                        <a:rPr lang="it-IT" sz="700">
                          <a:effectLst/>
                        </a:rPr>
                        <a:t>5</a:t>
                      </a:r>
                      <a:endParaRPr lang="it-IT" sz="700">
                        <a:effectLst/>
                        <a:latin typeface="Calibri" panose="020F0502020204030204" pitchFamily="34" charset="0"/>
                        <a:ea typeface="Calibri" panose="020F0502020204030204" pitchFamily="34" charset="0"/>
                        <a:cs typeface="Times New Roman" panose="02020603050405020304" pitchFamily="18" charset="0"/>
                      </a:endParaRPr>
                    </a:p>
                  </a:txBody>
                  <a:tcPr marL="45038" marR="45038" marT="0" marB="0" anchor="ctr"/>
                </a:tc>
                <a:tc>
                  <a:txBody>
                    <a:bodyPr/>
                    <a:lstStyle/>
                    <a:p>
                      <a:pPr>
                        <a:lnSpc>
                          <a:spcPct val="115000"/>
                        </a:lnSpc>
                        <a:spcBef>
                          <a:spcPts val="1200"/>
                        </a:spcBef>
                        <a:spcAft>
                          <a:spcPts val="400"/>
                        </a:spcAft>
                      </a:pPr>
                      <a:r>
                        <a:rPr lang="it-IT" sz="700">
                          <a:effectLst/>
                        </a:rPr>
                        <a:t>Imparare ad imparare </a:t>
                      </a:r>
                      <a:endParaRPr lang="it-IT" sz="700">
                        <a:effectLst/>
                        <a:latin typeface="Calibri" panose="020F0502020204030204" pitchFamily="34" charset="0"/>
                        <a:ea typeface="Calibri" panose="020F0502020204030204" pitchFamily="34" charset="0"/>
                        <a:cs typeface="Times New Roman" panose="02020603050405020304" pitchFamily="18" charset="0"/>
                      </a:endParaRPr>
                    </a:p>
                  </a:txBody>
                  <a:tcPr marL="45038" marR="45038" marT="0" marB="0" anchor="ctr"/>
                </a:tc>
                <a:tc>
                  <a:txBody>
                    <a:bodyPr/>
                    <a:lstStyle/>
                    <a:p>
                      <a:pPr algn="just">
                        <a:lnSpc>
                          <a:spcPct val="115000"/>
                        </a:lnSpc>
                        <a:spcBef>
                          <a:spcPts val="400"/>
                        </a:spcBef>
                        <a:spcAft>
                          <a:spcPts val="400"/>
                        </a:spcAft>
                      </a:pPr>
                      <a:r>
                        <a:rPr lang="it-IT" sz="700">
                          <a:effectLst/>
                        </a:rPr>
                        <a:t>Possiede un patrimonio di conoscenze e nozioni di base ed è in grado di ricercare nuove informazioni. Si impegna in nuovi apprendimenti anche in modo autonomo. </a:t>
                      </a:r>
                      <a:endParaRPr lang="it-IT" sz="700">
                        <a:effectLst/>
                        <a:latin typeface="Calibri" panose="020F0502020204030204" pitchFamily="34" charset="0"/>
                        <a:ea typeface="Calibri" panose="020F0502020204030204" pitchFamily="34" charset="0"/>
                        <a:cs typeface="Times New Roman" panose="02020603050405020304" pitchFamily="18" charset="0"/>
                      </a:endParaRPr>
                    </a:p>
                  </a:txBody>
                  <a:tcPr marL="45038" marR="45038" marT="0" marB="0"/>
                </a:tc>
                <a:tc>
                  <a:txBody>
                    <a:bodyPr/>
                    <a:lstStyle/>
                    <a:p>
                      <a:pPr>
                        <a:lnSpc>
                          <a:spcPct val="115000"/>
                        </a:lnSpc>
                        <a:spcAft>
                          <a:spcPts val="1000"/>
                        </a:spcAft>
                      </a:pPr>
                      <a:r>
                        <a:rPr lang="it-IT" sz="700">
                          <a:effectLst/>
                        </a:rPr>
                        <a:t> </a:t>
                      </a:r>
                      <a:endParaRPr lang="it-IT" sz="700">
                        <a:effectLst/>
                        <a:latin typeface="Calibri" panose="020F0502020204030204" pitchFamily="34" charset="0"/>
                        <a:ea typeface="Calibri" panose="020F0502020204030204" pitchFamily="34" charset="0"/>
                        <a:cs typeface="Times New Roman" panose="02020603050405020304" pitchFamily="18" charset="0"/>
                      </a:endParaRPr>
                    </a:p>
                  </a:txBody>
                  <a:tcPr marL="45038" marR="45038" marT="0" marB="0"/>
                </a:tc>
              </a:tr>
              <a:tr h="518441">
                <a:tc>
                  <a:txBody>
                    <a:bodyPr/>
                    <a:lstStyle/>
                    <a:p>
                      <a:pPr algn="ctr">
                        <a:lnSpc>
                          <a:spcPct val="115000"/>
                        </a:lnSpc>
                        <a:spcAft>
                          <a:spcPts val="1000"/>
                        </a:spcAft>
                      </a:pPr>
                      <a:r>
                        <a:rPr lang="it-IT" sz="700">
                          <a:effectLst/>
                        </a:rPr>
                        <a:t>6</a:t>
                      </a:r>
                      <a:endParaRPr lang="it-IT" sz="700">
                        <a:effectLst/>
                        <a:latin typeface="Calibri" panose="020F0502020204030204" pitchFamily="34" charset="0"/>
                        <a:ea typeface="Calibri" panose="020F0502020204030204" pitchFamily="34" charset="0"/>
                        <a:cs typeface="Times New Roman" panose="02020603050405020304" pitchFamily="18" charset="0"/>
                      </a:endParaRPr>
                    </a:p>
                  </a:txBody>
                  <a:tcPr marL="45038" marR="45038" marT="0" marB="0" anchor="ctr"/>
                </a:tc>
                <a:tc>
                  <a:txBody>
                    <a:bodyPr/>
                    <a:lstStyle/>
                    <a:p>
                      <a:pPr>
                        <a:lnSpc>
                          <a:spcPct val="115000"/>
                        </a:lnSpc>
                        <a:spcBef>
                          <a:spcPts val="400"/>
                        </a:spcBef>
                        <a:spcAft>
                          <a:spcPts val="400"/>
                        </a:spcAft>
                      </a:pPr>
                      <a:r>
                        <a:rPr lang="it-IT" sz="700">
                          <a:effectLst/>
                        </a:rPr>
                        <a:t>Competenze sociali e civiche</a:t>
                      </a:r>
                      <a:endParaRPr lang="it-IT" sz="700">
                        <a:effectLst/>
                        <a:latin typeface="Calibri" panose="020F0502020204030204" pitchFamily="34" charset="0"/>
                        <a:ea typeface="Calibri" panose="020F0502020204030204" pitchFamily="34" charset="0"/>
                        <a:cs typeface="Times New Roman" panose="02020603050405020304" pitchFamily="18" charset="0"/>
                      </a:endParaRPr>
                    </a:p>
                  </a:txBody>
                  <a:tcPr marL="45038" marR="45038" marT="0" marB="0" anchor="ctr"/>
                </a:tc>
                <a:tc>
                  <a:txBody>
                    <a:bodyPr/>
                    <a:lstStyle/>
                    <a:p>
                      <a:pPr algn="just">
                        <a:lnSpc>
                          <a:spcPct val="115000"/>
                        </a:lnSpc>
                        <a:spcBef>
                          <a:spcPts val="400"/>
                        </a:spcBef>
                        <a:spcAft>
                          <a:spcPts val="400"/>
                        </a:spcAft>
                      </a:pPr>
                      <a:r>
                        <a:rPr lang="it-IT" sz="700">
                          <a:effectLst/>
                        </a:rPr>
                        <a:t>Ha cura e rispetto di sé, degli altri e dell’ambiente. Rispetta le regole condivise e collabora con gli altri. Si impegna per portare a compimento il lavoro iniziato, da solo o insieme agli altri.</a:t>
                      </a:r>
                      <a:endParaRPr lang="it-IT" sz="700">
                        <a:effectLst/>
                        <a:latin typeface="Calibri" panose="020F0502020204030204" pitchFamily="34" charset="0"/>
                        <a:ea typeface="Calibri" panose="020F0502020204030204" pitchFamily="34" charset="0"/>
                        <a:cs typeface="Times New Roman" panose="02020603050405020304" pitchFamily="18" charset="0"/>
                      </a:endParaRPr>
                    </a:p>
                  </a:txBody>
                  <a:tcPr marL="45038" marR="45038" marT="0" marB="0"/>
                </a:tc>
                <a:tc>
                  <a:txBody>
                    <a:bodyPr/>
                    <a:lstStyle/>
                    <a:p>
                      <a:pPr>
                        <a:lnSpc>
                          <a:spcPct val="115000"/>
                        </a:lnSpc>
                        <a:spcAft>
                          <a:spcPts val="1000"/>
                        </a:spcAft>
                      </a:pPr>
                      <a:r>
                        <a:rPr lang="it-IT" sz="700">
                          <a:effectLst/>
                        </a:rPr>
                        <a:t> </a:t>
                      </a:r>
                      <a:endParaRPr lang="it-IT" sz="700">
                        <a:effectLst/>
                        <a:latin typeface="Calibri" panose="020F0502020204030204" pitchFamily="34" charset="0"/>
                        <a:ea typeface="Calibri" panose="020F0502020204030204" pitchFamily="34" charset="0"/>
                        <a:cs typeface="Times New Roman" panose="02020603050405020304" pitchFamily="18" charset="0"/>
                      </a:endParaRPr>
                    </a:p>
                  </a:txBody>
                  <a:tcPr marL="45038" marR="45038" marT="0" marB="0"/>
                </a:tc>
              </a:tr>
              <a:tr h="518441">
                <a:tc>
                  <a:txBody>
                    <a:bodyPr/>
                    <a:lstStyle/>
                    <a:p>
                      <a:pPr algn="ctr">
                        <a:lnSpc>
                          <a:spcPct val="115000"/>
                        </a:lnSpc>
                        <a:spcAft>
                          <a:spcPts val="1000"/>
                        </a:spcAft>
                      </a:pPr>
                      <a:r>
                        <a:rPr lang="it-IT" sz="700">
                          <a:effectLst/>
                        </a:rPr>
                        <a:t>7</a:t>
                      </a:r>
                      <a:endParaRPr lang="it-IT" sz="700">
                        <a:effectLst/>
                        <a:latin typeface="Calibri" panose="020F0502020204030204" pitchFamily="34" charset="0"/>
                        <a:ea typeface="Calibri" panose="020F0502020204030204" pitchFamily="34" charset="0"/>
                        <a:cs typeface="Times New Roman" panose="02020603050405020304" pitchFamily="18" charset="0"/>
                      </a:endParaRPr>
                    </a:p>
                  </a:txBody>
                  <a:tcPr marL="45038" marR="45038" marT="0" marB="0" anchor="ctr"/>
                </a:tc>
                <a:tc>
                  <a:txBody>
                    <a:bodyPr/>
                    <a:lstStyle/>
                    <a:p>
                      <a:pPr>
                        <a:lnSpc>
                          <a:spcPct val="115000"/>
                        </a:lnSpc>
                        <a:spcBef>
                          <a:spcPts val="400"/>
                        </a:spcBef>
                        <a:spcAft>
                          <a:spcPts val="400"/>
                        </a:spcAft>
                      </a:pPr>
                      <a:r>
                        <a:rPr lang="it-IT" sz="700">
                          <a:effectLst/>
                        </a:rPr>
                        <a:t>Spirito di iniziativa e imprenditorialità</a:t>
                      </a:r>
                      <a:endParaRPr lang="it-IT" sz="700">
                        <a:effectLst/>
                        <a:latin typeface="Calibri" panose="020F0502020204030204" pitchFamily="34" charset="0"/>
                        <a:ea typeface="Calibri" panose="020F0502020204030204" pitchFamily="34" charset="0"/>
                        <a:cs typeface="Times New Roman" panose="02020603050405020304" pitchFamily="18" charset="0"/>
                      </a:endParaRPr>
                    </a:p>
                  </a:txBody>
                  <a:tcPr marL="45038" marR="45038" marT="0" marB="0" anchor="ctr"/>
                </a:tc>
                <a:tc>
                  <a:txBody>
                    <a:bodyPr/>
                    <a:lstStyle/>
                    <a:p>
                      <a:pPr algn="just">
                        <a:lnSpc>
                          <a:spcPct val="115000"/>
                        </a:lnSpc>
                        <a:spcBef>
                          <a:spcPts val="400"/>
                        </a:spcBef>
                        <a:spcAft>
                          <a:spcPts val="400"/>
                        </a:spcAft>
                      </a:pPr>
                      <a:r>
                        <a:rPr lang="it-IT" sz="700">
                          <a:effectLst/>
                        </a:rPr>
                        <a:t>Dimostra originalità e spirito di iniziativa. È in grado di realizzare semplici progetti. Si assume le proprie responsabilità, chiede aiuto quando si trova in difficoltà e sa fornire aiuto a chi lo chiede.</a:t>
                      </a:r>
                      <a:endParaRPr lang="it-IT" sz="700">
                        <a:effectLst/>
                        <a:latin typeface="Calibri" panose="020F0502020204030204" pitchFamily="34" charset="0"/>
                        <a:ea typeface="Calibri" panose="020F0502020204030204" pitchFamily="34" charset="0"/>
                        <a:cs typeface="Times New Roman" panose="02020603050405020304" pitchFamily="18" charset="0"/>
                      </a:endParaRPr>
                    </a:p>
                  </a:txBody>
                  <a:tcPr marL="45038" marR="45038" marT="0" marB="0"/>
                </a:tc>
                <a:tc>
                  <a:txBody>
                    <a:bodyPr/>
                    <a:lstStyle/>
                    <a:p>
                      <a:pPr>
                        <a:lnSpc>
                          <a:spcPct val="115000"/>
                        </a:lnSpc>
                        <a:spcAft>
                          <a:spcPts val="1000"/>
                        </a:spcAft>
                      </a:pPr>
                      <a:r>
                        <a:rPr lang="it-IT" sz="700">
                          <a:effectLst/>
                        </a:rPr>
                        <a:t> </a:t>
                      </a:r>
                      <a:endParaRPr lang="it-IT" sz="700">
                        <a:effectLst/>
                        <a:latin typeface="Calibri" panose="020F0502020204030204" pitchFamily="34" charset="0"/>
                        <a:ea typeface="Calibri" panose="020F0502020204030204" pitchFamily="34" charset="0"/>
                        <a:cs typeface="Times New Roman" panose="02020603050405020304" pitchFamily="18" charset="0"/>
                      </a:endParaRPr>
                    </a:p>
                  </a:txBody>
                  <a:tcPr marL="45038" marR="45038" marT="0" marB="0"/>
                </a:tc>
              </a:tr>
              <a:tr h="386734">
                <a:tc rowSpan="3">
                  <a:txBody>
                    <a:bodyPr/>
                    <a:lstStyle/>
                    <a:p>
                      <a:pPr algn="ctr">
                        <a:lnSpc>
                          <a:spcPct val="115000"/>
                        </a:lnSpc>
                        <a:spcAft>
                          <a:spcPts val="1000"/>
                        </a:spcAft>
                      </a:pPr>
                      <a:r>
                        <a:rPr lang="it-IT" sz="700">
                          <a:effectLst/>
                        </a:rPr>
                        <a:t>8</a:t>
                      </a:r>
                      <a:endParaRPr lang="it-IT" sz="700">
                        <a:effectLst/>
                        <a:latin typeface="Calibri" panose="020F0502020204030204" pitchFamily="34" charset="0"/>
                        <a:ea typeface="Calibri" panose="020F0502020204030204" pitchFamily="34" charset="0"/>
                        <a:cs typeface="Times New Roman" panose="02020603050405020304" pitchFamily="18" charset="0"/>
                      </a:endParaRPr>
                    </a:p>
                  </a:txBody>
                  <a:tcPr marL="45038" marR="45038" marT="0" marB="0" anchor="ctr"/>
                </a:tc>
                <a:tc rowSpan="3">
                  <a:txBody>
                    <a:bodyPr/>
                    <a:lstStyle/>
                    <a:p>
                      <a:pPr>
                        <a:lnSpc>
                          <a:spcPct val="115000"/>
                        </a:lnSpc>
                        <a:spcBef>
                          <a:spcPts val="400"/>
                        </a:spcBef>
                        <a:spcAft>
                          <a:spcPts val="400"/>
                        </a:spcAft>
                      </a:pPr>
                      <a:r>
                        <a:rPr lang="it-IT" sz="700">
                          <a:effectLst/>
                        </a:rPr>
                        <a:t>Consapevolezza ed espressione culturale</a:t>
                      </a:r>
                      <a:endParaRPr lang="it-IT" sz="700">
                        <a:effectLst/>
                        <a:latin typeface="Calibri" panose="020F0502020204030204" pitchFamily="34" charset="0"/>
                        <a:ea typeface="Calibri" panose="020F0502020204030204" pitchFamily="34" charset="0"/>
                        <a:cs typeface="Times New Roman" panose="02020603050405020304" pitchFamily="18" charset="0"/>
                      </a:endParaRPr>
                    </a:p>
                  </a:txBody>
                  <a:tcPr marL="45038" marR="45038" marT="0" marB="0" anchor="ctr"/>
                </a:tc>
                <a:tc>
                  <a:txBody>
                    <a:bodyPr/>
                    <a:lstStyle/>
                    <a:p>
                      <a:pPr algn="just">
                        <a:lnSpc>
                          <a:spcPct val="115000"/>
                        </a:lnSpc>
                        <a:spcBef>
                          <a:spcPts val="400"/>
                        </a:spcBef>
                        <a:spcAft>
                          <a:spcPts val="400"/>
                        </a:spcAft>
                      </a:pPr>
                      <a:r>
                        <a:rPr lang="it-IT" sz="700">
                          <a:effectLst/>
                        </a:rPr>
                        <a:t>Si orienta nello spazio e nel tempo, osservando e descrivendo ambienti, fatti, fenomeni e produzioni artistiche.</a:t>
                      </a:r>
                      <a:endParaRPr lang="it-IT" sz="700">
                        <a:effectLst/>
                        <a:latin typeface="Calibri" panose="020F0502020204030204" pitchFamily="34" charset="0"/>
                        <a:ea typeface="Calibri" panose="020F0502020204030204" pitchFamily="34" charset="0"/>
                        <a:cs typeface="Times New Roman" panose="02020603050405020304" pitchFamily="18" charset="0"/>
                      </a:endParaRPr>
                    </a:p>
                  </a:txBody>
                  <a:tcPr marL="45038" marR="45038" marT="0" marB="0"/>
                </a:tc>
                <a:tc>
                  <a:txBody>
                    <a:bodyPr/>
                    <a:lstStyle/>
                    <a:p>
                      <a:pPr>
                        <a:lnSpc>
                          <a:spcPct val="115000"/>
                        </a:lnSpc>
                        <a:spcAft>
                          <a:spcPts val="1000"/>
                        </a:spcAft>
                      </a:pPr>
                      <a:r>
                        <a:rPr lang="it-IT" sz="700">
                          <a:effectLst/>
                        </a:rPr>
                        <a:t> </a:t>
                      </a:r>
                      <a:endParaRPr lang="it-IT" sz="700">
                        <a:effectLst/>
                        <a:latin typeface="Calibri" panose="020F0502020204030204" pitchFamily="34" charset="0"/>
                        <a:ea typeface="Calibri" panose="020F0502020204030204" pitchFamily="34" charset="0"/>
                        <a:cs typeface="Times New Roman" panose="02020603050405020304" pitchFamily="18" charset="0"/>
                      </a:endParaRPr>
                    </a:p>
                  </a:txBody>
                  <a:tcPr marL="45038" marR="45038" marT="0" marB="0"/>
                </a:tc>
              </a:tr>
              <a:tr h="386734">
                <a:tc vMerge="1">
                  <a:txBody>
                    <a:bodyPr/>
                    <a:lstStyle/>
                    <a:p>
                      <a:endParaRPr lang="it-IT"/>
                    </a:p>
                  </a:txBody>
                  <a:tcPr/>
                </a:tc>
                <a:tc vMerge="1">
                  <a:txBody>
                    <a:bodyPr/>
                    <a:lstStyle/>
                    <a:p>
                      <a:endParaRPr lang="it-IT"/>
                    </a:p>
                  </a:txBody>
                  <a:tcPr/>
                </a:tc>
                <a:tc>
                  <a:txBody>
                    <a:bodyPr/>
                    <a:lstStyle/>
                    <a:p>
                      <a:pPr algn="just">
                        <a:lnSpc>
                          <a:spcPct val="115000"/>
                        </a:lnSpc>
                        <a:spcBef>
                          <a:spcPts val="400"/>
                        </a:spcBef>
                        <a:spcAft>
                          <a:spcPts val="400"/>
                        </a:spcAft>
                      </a:pPr>
                      <a:r>
                        <a:rPr lang="it-IT" sz="700">
                          <a:effectLst/>
                        </a:rPr>
                        <a:t>Riconosce le diverse identità, le tradizioni culturali e religiose in un’ottica di dialogo e di rispetto reciproco.</a:t>
                      </a:r>
                      <a:endParaRPr lang="it-IT" sz="700">
                        <a:effectLst/>
                        <a:latin typeface="Calibri" panose="020F0502020204030204" pitchFamily="34" charset="0"/>
                        <a:ea typeface="Calibri" panose="020F0502020204030204" pitchFamily="34" charset="0"/>
                        <a:cs typeface="Times New Roman" panose="02020603050405020304" pitchFamily="18" charset="0"/>
                      </a:endParaRPr>
                    </a:p>
                  </a:txBody>
                  <a:tcPr marL="45038" marR="45038" marT="0" marB="0"/>
                </a:tc>
                <a:tc>
                  <a:txBody>
                    <a:bodyPr/>
                    <a:lstStyle/>
                    <a:p>
                      <a:pPr>
                        <a:lnSpc>
                          <a:spcPct val="115000"/>
                        </a:lnSpc>
                        <a:spcAft>
                          <a:spcPts val="1000"/>
                        </a:spcAft>
                      </a:pPr>
                      <a:r>
                        <a:rPr lang="it-IT" sz="700">
                          <a:effectLst/>
                        </a:rPr>
                        <a:t> </a:t>
                      </a:r>
                      <a:endParaRPr lang="it-IT" sz="700">
                        <a:effectLst/>
                        <a:latin typeface="Calibri" panose="020F0502020204030204" pitchFamily="34" charset="0"/>
                        <a:ea typeface="Calibri" panose="020F0502020204030204" pitchFamily="34" charset="0"/>
                        <a:cs typeface="Times New Roman" panose="02020603050405020304" pitchFamily="18" charset="0"/>
                      </a:endParaRPr>
                    </a:p>
                  </a:txBody>
                  <a:tcPr marL="45038" marR="45038" marT="0" marB="0"/>
                </a:tc>
              </a:tr>
              <a:tr h="386734">
                <a:tc vMerge="1">
                  <a:txBody>
                    <a:bodyPr/>
                    <a:lstStyle/>
                    <a:p>
                      <a:endParaRPr lang="it-IT"/>
                    </a:p>
                  </a:txBody>
                  <a:tcPr/>
                </a:tc>
                <a:tc vMerge="1">
                  <a:txBody>
                    <a:bodyPr/>
                    <a:lstStyle/>
                    <a:p>
                      <a:endParaRPr lang="it-IT"/>
                    </a:p>
                  </a:txBody>
                  <a:tcPr/>
                </a:tc>
                <a:tc>
                  <a:txBody>
                    <a:bodyPr/>
                    <a:lstStyle/>
                    <a:p>
                      <a:pPr algn="just">
                        <a:lnSpc>
                          <a:spcPct val="115000"/>
                        </a:lnSpc>
                        <a:spcBef>
                          <a:spcPts val="400"/>
                        </a:spcBef>
                        <a:spcAft>
                          <a:spcPts val="400"/>
                        </a:spcAft>
                      </a:pPr>
                      <a:r>
                        <a:rPr lang="it-IT" sz="700">
                          <a:effectLst/>
                        </a:rPr>
                        <a:t>In relazione alle proprie potenzialità e al proprio talento si esprime negli ambiti motori, artistici e musicali che gli sono più congeniali.</a:t>
                      </a:r>
                      <a:endParaRPr lang="it-IT" sz="700">
                        <a:effectLst/>
                        <a:latin typeface="Calibri" panose="020F0502020204030204" pitchFamily="34" charset="0"/>
                        <a:ea typeface="Calibri" panose="020F0502020204030204" pitchFamily="34" charset="0"/>
                        <a:cs typeface="Times New Roman" panose="02020603050405020304" pitchFamily="18" charset="0"/>
                      </a:endParaRPr>
                    </a:p>
                  </a:txBody>
                  <a:tcPr marL="45038" marR="45038" marT="0" marB="0"/>
                </a:tc>
                <a:tc>
                  <a:txBody>
                    <a:bodyPr/>
                    <a:lstStyle/>
                    <a:p>
                      <a:pPr>
                        <a:lnSpc>
                          <a:spcPct val="115000"/>
                        </a:lnSpc>
                        <a:spcAft>
                          <a:spcPts val="1000"/>
                        </a:spcAft>
                      </a:pPr>
                      <a:r>
                        <a:rPr lang="it-IT" sz="700">
                          <a:effectLst/>
                        </a:rPr>
                        <a:t> </a:t>
                      </a:r>
                      <a:endParaRPr lang="it-IT" sz="700">
                        <a:effectLst/>
                        <a:latin typeface="Calibri" panose="020F0502020204030204" pitchFamily="34" charset="0"/>
                        <a:ea typeface="Calibri" panose="020F0502020204030204" pitchFamily="34" charset="0"/>
                        <a:cs typeface="Times New Roman" panose="02020603050405020304" pitchFamily="18" charset="0"/>
                      </a:endParaRPr>
                    </a:p>
                  </a:txBody>
                  <a:tcPr marL="45038" marR="45038" marT="0" marB="0"/>
                </a:tc>
              </a:tr>
              <a:tr h="654783">
                <a:tc>
                  <a:txBody>
                    <a:bodyPr/>
                    <a:lstStyle/>
                    <a:p>
                      <a:pPr algn="ctr">
                        <a:lnSpc>
                          <a:spcPct val="115000"/>
                        </a:lnSpc>
                        <a:spcAft>
                          <a:spcPts val="1000"/>
                        </a:spcAft>
                      </a:pPr>
                      <a:r>
                        <a:rPr lang="it-IT" sz="700">
                          <a:effectLst/>
                        </a:rPr>
                        <a:t>9</a:t>
                      </a:r>
                      <a:endParaRPr lang="it-IT" sz="700">
                        <a:effectLst/>
                        <a:latin typeface="Calibri" panose="020F0502020204030204" pitchFamily="34" charset="0"/>
                        <a:ea typeface="Calibri" panose="020F0502020204030204" pitchFamily="34" charset="0"/>
                        <a:cs typeface="Times New Roman" panose="02020603050405020304" pitchFamily="18" charset="0"/>
                      </a:endParaRPr>
                    </a:p>
                  </a:txBody>
                  <a:tcPr marL="45038" marR="45038" marT="0" marB="0" anchor="ctr"/>
                </a:tc>
                <a:tc gridSpan="3">
                  <a:txBody>
                    <a:bodyPr/>
                    <a:lstStyle/>
                    <a:p>
                      <a:pPr>
                        <a:lnSpc>
                          <a:spcPct val="115000"/>
                        </a:lnSpc>
                        <a:spcBef>
                          <a:spcPts val="500"/>
                        </a:spcBef>
                        <a:spcAft>
                          <a:spcPts val="1000"/>
                        </a:spcAft>
                      </a:pPr>
                      <a:r>
                        <a:rPr lang="it-IT" sz="700" dirty="0">
                          <a:effectLst/>
                        </a:rPr>
                        <a:t>L’alunno/a ha inoltre mostrato significative competenze nello svolgimento di attività scolastiche e/o extrascolastiche, relativamente a: </a:t>
                      </a:r>
                    </a:p>
                    <a:p>
                      <a:pPr>
                        <a:lnSpc>
                          <a:spcPct val="115000"/>
                        </a:lnSpc>
                        <a:spcAft>
                          <a:spcPts val="1000"/>
                        </a:spcAft>
                      </a:pPr>
                      <a:r>
                        <a:rPr lang="it-IT" sz="700" dirty="0">
                          <a:effectLst/>
                        </a:rPr>
                        <a:t>......................................................................................................................................................................................</a:t>
                      </a:r>
                      <a:endParaRPr lang="it-IT"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5038" marR="45038" marT="0" marB="0"/>
                </a:tc>
                <a:tc hMerge="1">
                  <a:txBody>
                    <a:bodyPr/>
                    <a:lstStyle/>
                    <a:p>
                      <a:endParaRPr lang="it-IT"/>
                    </a:p>
                  </a:txBody>
                  <a:tcPr/>
                </a:tc>
                <a:tc hMerge="1">
                  <a:txBody>
                    <a:bodyPr/>
                    <a:lstStyle/>
                    <a:p>
                      <a:endParaRPr lang="it-IT"/>
                    </a:p>
                  </a:txBody>
                  <a:tcPr/>
                </a:tc>
              </a:tr>
            </a:tbl>
          </a:graphicData>
        </a:graphic>
      </p:graphicFrame>
      <p:sp>
        <p:nvSpPr>
          <p:cNvPr id="9" name="Rectangle 4">
            <a:hlinkClick r:id=""/>
          </p:cNvPr>
          <p:cNvSpPr>
            <a:spLocks noChangeArrowheads="1"/>
          </p:cNvSpPr>
          <p:nvPr/>
        </p:nvSpPr>
        <p:spPr bwMode="auto">
          <a:xfrm>
            <a:off x="3021013" y="1243013"/>
            <a:ext cx="12192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chemeClr val="tx1"/>
                </a:solidFill>
                <a:effectLst/>
                <a:latin typeface="Arial" panose="020B0604020202020204" pitchFamily="34" charset="0"/>
              </a:rPr>
              <a:t/>
            </a:r>
            <a:br>
              <a:rPr kumimoji="0" lang="it-IT" altLang="it-IT" sz="1800" b="0" i="0" u="none" strike="noStrike" cap="none" normalizeH="0" baseline="0" smtClean="0">
                <a:ln>
                  <a:noFill/>
                </a:ln>
                <a:solidFill>
                  <a:schemeClr val="tx1"/>
                </a:solidFill>
                <a:effectLst/>
                <a:latin typeface="Arial" panose="020B0604020202020204" pitchFamily="34" charset="0"/>
              </a:rPr>
            </a:br>
            <a:endParaRPr kumimoji="0" lang="it-IT" altLang="it-IT" sz="1800" b="0" i="0" u="none" strike="noStrike" cap="none" normalizeH="0" baseline="0" smtClean="0">
              <a:ln>
                <a:noFill/>
              </a:ln>
              <a:solidFill>
                <a:schemeClr val="tx1"/>
              </a:solidFill>
              <a:effectLst/>
              <a:latin typeface="Arial" panose="020B0604020202020204" pitchFamily="34" charset="0"/>
            </a:endParaRPr>
          </a:p>
        </p:txBody>
      </p:sp>
      <p:sp>
        <p:nvSpPr>
          <p:cNvPr id="10" name="Rectangle 5"/>
          <p:cNvSpPr>
            <a:spLocks noChangeArrowheads="1"/>
          </p:cNvSpPr>
          <p:nvPr/>
        </p:nvSpPr>
        <p:spPr bwMode="auto">
          <a:xfrm>
            <a:off x="3021013" y="1700213"/>
            <a:ext cx="4022725"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14" name="CasellaDiTesto 13"/>
          <p:cNvSpPr txBox="1"/>
          <p:nvPr/>
        </p:nvSpPr>
        <p:spPr>
          <a:xfrm>
            <a:off x="7860324" y="677009"/>
            <a:ext cx="4029808" cy="5251938"/>
          </a:xfrm>
          <a:prstGeom prst="rect">
            <a:avLst/>
          </a:prstGeom>
          <a:noFill/>
        </p:spPr>
        <p:txBody>
          <a:bodyPr wrap="square" rtlCol="0">
            <a:spAutoFit/>
          </a:bodyPr>
          <a:lstStyle/>
          <a:p>
            <a:endParaRPr lang="it-IT" dirty="0"/>
          </a:p>
        </p:txBody>
      </p:sp>
      <p:graphicFrame>
        <p:nvGraphicFramePr>
          <p:cNvPr id="15" name="Tabella 14"/>
          <p:cNvGraphicFramePr>
            <a:graphicFrameLocks noGrp="1"/>
          </p:cNvGraphicFramePr>
          <p:nvPr>
            <p:extLst>
              <p:ext uri="{D42A27DB-BD31-4B8C-83A1-F6EECF244321}">
                <p14:modId xmlns:p14="http://schemas.microsoft.com/office/powerpoint/2010/main" xmlns="" val="2128252458"/>
              </p:ext>
            </p:extLst>
          </p:nvPr>
        </p:nvGraphicFramePr>
        <p:xfrm>
          <a:off x="7939454" y="422031"/>
          <a:ext cx="4132384" cy="6180995"/>
        </p:xfrm>
        <a:graphic>
          <a:graphicData uri="http://schemas.openxmlformats.org/drawingml/2006/table">
            <a:tbl>
              <a:tblPr firstRow="1" firstCol="1" lastRow="1" lastCol="1" bandRow="1" bandCol="1">
                <a:tableStyleId>{5DA37D80-6434-44D0-A028-1B22A696006F}</a:tableStyleId>
              </a:tblPr>
              <a:tblGrid>
                <a:gridCol w="727299"/>
                <a:gridCol w="3405085"/>
              </a:tblGrid>
              <a:tr h="1343193">
                <a:tc>
                  <a:txBody>
                    <a:bodyPr/>
                    <a:lstStyle/>
                    <a:p>
                      <a:pPr>
                        <a:lnSpc>
                          <a:spcPct val="115000"/>
                        </a:lnSpc>
                        <a:spcAft>
                          <a:spcPts val="0"/>
                        </a:spcAft>
                      </a:pPr>
                      <a:r>
                        <a:rPr lang="it-IT" sz="900" dirty="0">
                          <a:effectLst/>
                        </a:rPr>
                        <a:t> </a:t>
                      </a:r>
                      <a:endParaRPr lang="it-IT" sz="1100" dirty="0">
                        <a:effectLst/>
                      </a:endParaRPr>
                    </a:p>
                    <a:p>
                      <a:pPr>
                        <a:lnSpc>
                          <a:spcPct val="115000"/>
                        </a:lnSpc>
                        <a:spcAft>
                          <a:spcPts val="0"/>
                        </a:spcAft>
                      </a:pPr>
                      <a:r>
                        <a:rPr lang="it-IT" sz="900" dirty="0">
                          <a:effectLst/>
                        </a:rPr>
                        <a:t> </a:t>
                      </a:r>
                      <a:endParaRPr lang="it-IT" sz="1100" dirty="0">
                        <a:effectLst/>
                      </a:endParaRPr>
                    </a:p>
                    <a:p>
                      <a:pPr>
                        <a:lnSpc>
                          <a:spcPct val="115000"/>
                        </a:lnSpc>
                        <a:spcAft>
                          <a:spcPts val="0"/>
                        </a:spcAft>
                      </a:pPr>
                      <a:endParaRPr lang="it-IT" sz="1100" dirty="0">
                        <a:effectLst/>
                      </a:endParaRPr>
                    </a:p>
                    <a:p>
                      <a:pPr>
                        <a:lnSpc>
                          <a:spcPct val="115000"/>
                        </a:lnSpc>
                        <a:spcAft>
                          <a:spcPts val="0"/>
                        </a:spcAft>
                      </a:pPr>
                      <a:r>
                        <a:rPr lang="it-IT" sz="900" dirty="0">
                          <a:effectLst/>
                        </a:rPr>
                        <a:t>Livello</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117" marR="67117" marT="0" marB="0"/>
                </a:tc>
                <a:tc>
                  <a:txBody>
                    <a:bodyPr/>
                    <a:lstStyle/>
                    <a:p>
                      <a:pPr>
                        <a:lnSpc>
                          <a:spcPct val="115000"/>
                        </a:lnSpc>
                        <a:spcAft>
                          <a:spcPts val="0"/>
                        </a:spcAft>
                      </a:pPr>
                      <a:r>
                        <a:rPr lang="it-IT" sz="900" dirty="0">
                          <a:effectLst/>
                        </a:rPr>
                        <a:t> </a:t>
                      </a:r>
                      <a:endParaRPr lang="it-IT" sz="1100" dirty="0">
                        <a:effectLst/>
                      </a:endParaRPr>
                    </a:p>
                    <a:p>
                      <a:pPr>
                        <a:lnSpc>
                          <a:spcPct val="115000"/>
                        </a:lnSpc>
                        <a:spcAft>
                          <a:spcPts val="0"/>
                        </a:spcAft>
                      </a:pPr>
                      <a:endParaRPr lang="it-IT" sz="1100" dirty="0">
                        <a:effectLst/>
                      </a:endParaRPr>
                    </a:p>
                    <a:p>
                      <a:pPr>
                        <a:lnSpc>
                          <a:spcPct val="115000"/>
                        </a:lnSpc>
                        <a:spcAft>
                          <a:spcPts val="0"/>
                        </a:spcAft>
                      </a:pPr>
                      <a:r>
                        <a:rPr lang="it-IT" sz="900" dirty="0">
                          <a:effectLst/>
                        </a:rPr>
                        <a:t> </a:t>
                      </a:r>
                      <a:endParaRPr lang="it-IT" sz="1100" dirty="0">
                        <a:effectLst/>
                      </a:endParaRPr>
                    </a:p>
                    <a:p>
                      <a:pPr>
                        <a:lnSpc>
                          <a:spcPct val="115000"/>
                        </a:lnSpc>
                        <a:spcAft>
                          <a:spcPts val="0"/>
                        </a:spcAft>
                      </a:pPr>
                      <a:r>
                        <a:rPr lang="it-IT" sz="900" dirty="0">
                          <a:effectLst/>
                        </a:rPr>
                        <a:t>Indicatori esplicativi</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117" marR="67117" marT="0" marB="0"/>
                </a:tc>
              </a:tr>
              <a:tr h="1747304">
                <a:tc>
                  <a:txBody>
                    <a:bodyPr/>
                    <a:lstStyle/>
                    <a:p>
                      <a:pPr>
                        <a:lnSpc>
                          <a:spcPct val="115000"/>
                        </a:lnSpc>
                        <a:spcAft>
                          <a:spcPts val="1000"/>
                        </a:spcAft>
                      </a:pPr>
                      <a:r>
                        <a:rPr lang="it-IT" sz="900">
                          <a:effectLst/>
                        </a:rPr>
                        <a:t> </a:t>
                      </a:r>
                      <a:endParaRPr lang="it-IT" sz="1100">
                        <a:effectLst/>
                      </a:endParaRPr>
                    </a:p>
                    <a:p>
                      <a:pPr>
                        <a:lnSpc>
                          <a:spcPct val="115000"/>
                        </a:lnSpc>
                        <a:spcAft>
                          <a:spcPts val="1000"/>
                        </a:spcAft>
                      </a:pPr>
                      <a:r>
                        <a:rPr lang="it-IT" sz="900">
                          <a:effectLst/>
                        </a:rPr>
                        <a:t>A – Avanzato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7117" marR="67117" marT="0" marB="0"/>
                </a:tc>
                <a:tc>
                  <a:txBody>
                    <a:bodyPr/>
                    <a:lstStyle/>
                    <a:p>
                      <a:pPr>
                        <a:lnSpc>
                          <a:spcPct val="115000"/>
                        </a:lnSpc>
                        <a:spcAft>
                          <a:spcPts val="1000"/>
                        </a:spcAft>
                      </a:pPr>
                      <a:r>
                        <a:rPr lang="it-IT" sz="900">
                          <a:effectLst/>
                        </a:rPr>
                        <a:t> </a:t>
                      </a:r>
                      <a:endParaRPr lang="it-IT" sz="1100">
                        <a:effectLst/>
                      </a:endParaRPr>
                    </a:p>
                    <a:p>
                      <a:pPr algn="just">
                        <a:lnSpc>
                          <a:spcPct val="115000"/>
                        </a:lnSpc>
                        <a:spcAft>
                          <a:spcPts val="1000"/>
                        </a:spcAft>
                      </a:pPr>
                      <a:r>
                        <a:rPr lang="it-IT" sz="900">
                          <a:effectLst/>
                        </a:rPr>
                        <a:t>L’alunno/a svolge compiti e risolve problemi complessi, mostrando padronanza nell’uso delle conoscenze e delle abilità; propone e sostiene le proprie opinioni e assume in modo responsabile decisioni consapevoli.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7117" marR="67117" marT="0" marB="0"/>
                </a:tc>
              </a:tr>
              <a:tr h="1119328">
                <a:tc>
                  <a:txBody>
                    <a:bodyPr/>
                    <a:lstStyle/>
                    <a:p>
                      <a:pPr>
                        <a:lnSpc>
                          <a:spcPct val="115000"/>
                        </a:lnSpc>
                        <a:spcAft>
                          <a:spcPts val="0"/>
                        </a:spcAft>
                      </a:pPr>
                      <a:r>
                        <a:rPr lang="it-IT" sz="900">
                          <a:effectLst/>
                        </a:rPr>
                        <a:t>B – Intermedio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7117" marR="67117" marT="0" marB="0"/>
                </a:tc>
                <a:tc>
                  <a:txBody>
                    <a:bodyPr/>
                    <a:lstStyle/>
                    <a:p>
                      <a:pPr algn="just">
                        <a:lnSpc>
                          <a:spcPct val="115000"/>
                        </a:lnSpc>
                        <a:spcAft>
                          <a:spcPts val="1000"/>
                        </a:spcAft>
                      </a:pPr>
                      <a:r>
                        <a:rPr lang="it-IT" sz="900">
                          <a:effectLst/>
                        </a:rPr>
                        <a:t>L’alunno/a svolge compiti e risolve problemi in situazioni nuove, compie scelte consapevoli, mostrando di saper utilizzare le conoscenze e le abilità acquisite.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7117" marR="67117" marT="0" marB="0"/>
                </a:tc>
              </a:tr>
              <a:tr h="1971170">
                <a:tc>
                  <a:txBody>
                    <a:bodyPr/>
                    <a:lstStyle/>
                    <a:p>
                      <a:pPr>
                        <a:lnSpc>
                          <a:spcPct val="115000"/>
                        </a:lnSpc>
                        <a:spcAft>
                          <a:spcPts val="0"/>
                        </a:spcAft>
                      </a:pPr>
                      <a:r>
                        <a:rPr lang="it-IT" sz="900">
                          <a:effectLst/>
                        </a:rPr>
                        <a:t>C – Base</a:t>
                      </a:r>
                      <a:endParaRPr lang="it-IT" sz="1100">
                        <a:effectLst/>
                      </a:endParaRPr>
                    </a:p>
                    <a:p>
                      <a:pPr>
                        <a:lnSpc>
                          <a:spcPct val="115000"/>
                        </a:lnSpc>
                        <a:spcAft>
                          <a:spcPts val="0"/>
                        </a:spcAft>
                      </a:pPr>
                      <a:r>
                        <a:rPr lang="it-IT" sz="900">
                          <a:effectLst/>
                        </a:rPr>
                        <a:t> </a:t>
                      </a:r>
                      <a:endParaRPr lang="it-IT" sz="1100">
                        <a:effectLst/>
                      </a:endParaRPr>
                    </a:p>
                    <a:p>
                      <a:pPr>
                        <a:lnSpc>
                          <a:spcPct val="115000"/>
                        </a:lnSpc>
                        <a:spcAft>
                          <a:spcPts val="0"/>
                        </a:spcAft>
                      </a:pPr>
                      <a:r>
                        <a:rPr lang="it-IT" sz="900">
                          <a:effectLst/>
                        </a:rPr>
                        <a:t> </a:t>
                      </a:r>
                      <a:endParaRPr lang="it-IT" sz="1100">
                        <a:effectLst/>
                      </a:endParaRPr>
                    </a:p>
                    <a:p>
                      <a:pPr>
                        <a:lnSpc>
                          <a:spcPct val="115000"/>
                        </a:lnSpc>
                        <a:spcAft>
                          <a:spcPts val="0"/>
                        </a:spcAft>
                      </a:pPr>
                      <a:r>
                        <a:rPr lang="it-IT" sz="900">
                          <a:effectLst/>
                        </a:rPr>
                        <a:t>D – Iniziale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7117" marR="67117" marT="0" marB="0"/>
                </a:tc>
                <a:tc>
                  <a:txBody>
                    <a:bodyPr/>
                    <a:lstStyle/>
                    <a:p>
                      <a:pPr algn="just">
                        <a:lnSpc>
                          <a:spcPct val="115000"/>
                        </a:lnSpc>
                        <a:spcAft>
                          <a:spcPts val="1000"/>
                        </a:spcAft>
                      </a:pPr>
                      <a:r>
                        <a:rPr lang="it-IT" sz="900" dirty="0">
                          <a:effectLst/>
                        </a:rPr>
                        <a:t>L’alunno/a svolge compiti semplici anche in situazioni nuove, mostrando di possedere conoscenze e abilità fondamentali e di saper applicare basilari regole e procedure apprese.</a:t>
                      </a:r>
                      <a:endParaRPr lang="it-IT" sz="1100" dirty="0">
                        <a:effectLst/>
                      </a:endParaRPr>
                    </a:p>
                    <a:p>
                      <a:pPr>
                        <a:lnSpc>
                          <a:spcPct val="115000"/>
                        </a:lnSpc>
                        <a:spcAft>
                          <a:spcPts val="1000"/>
                        </a:spcAft>
                      </a:pPr>
                      <a:r>
                        <a:rPr lang="it-IT" sz="900" dirty="0">
                          <a:effectLst/>
                        </a:rPr>
                        <a:t>L’alunno/a, se opportunamente guidato/a, svolge compiti semplici in situazioni note.</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117" marR="67117" marT="0" marB="0"/>
                </a:tc>
              </a:tr>
            </a:tbl>
          </a:graphicData>
        </a:graphic>
      </p:graphicFrame>
    </p:spTree>
    <p:extLst>
      <p:ext uri="{BB962C8B-B14F-4D97-AF65-F5344CB8AC3E}">
        <p14:creationId xmlns:p14="http://schemas.microsoft.com/office/powerpoint/2010/main" xmlns="" val="395479451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Certificazione delle competenze: scuola secondaria</a:t>
            </a:r>
            <a:endParaRPr lang="it-IT" sz="3200" dirty="0"/>
          </a:p>
        </p:txBody>
      </p:sp>
      <p:graphicFrame>
        <p:nvGraphicFramePr>
          <p:cNvPr id="17" name="Segnaposto contenuto 16"/>
          <p:cNvGraphicFramePr>
            <a:graphicFrameLocks noGrp="1"/>
          </p:cNvGraphicFramePr>
          <p:nvPr>
            <p:ph idx="1"/>
            <p:extLst>
              <p:ext uri="{D42A27DB-BD31-4B8C-83A1-F6EECF244321}">
                <p14:modId xmlns:p14="http://schemas.microsoft.com/office/powerpoint/2010/main" xmlns="" val="870211863"/>
              </p:ext>
            </p:extLst>
          </p:nvPr>
        </p:nvGraphicFramePr>
        <p:xfrm>
          <a:off x="624253" y="1348082"/>
          <a:ext cx="6690946" cy="5605101"/>
        </p:xfrm>
        <a:graphic>
          <a:graphicData uri="http://schemas.openxmlformats.org/drawingml/2006/table">
            <a:tbl>
              <a:tblPr firstRow="1" firstCol="1" lastRow="1" lastCol="1" bandRow="1" bandCol="1">
                <a:tableStyleId>{5DA37D80-6434-44D0-A028-1B22A696006F}</a:tableStyleId>
              </a:tblPr>
              <a:tblGrid>
                <a:gridCol w="800101"/>
                <a:gridCol w="1450731"/>
                <a:gridCol w="4068127"/>
                <a:gridCol w="371987"/>
              </a:tblGrid>
              <a:tr h="205079">
                <a:tc>
                  <a:txBody>
                    <a:bodyPr/>
                    <a:lstStyle/>
                    <a:p>
                      <a:pPr algn="ctr">
                        <a:lnSpc>
                          <a:spcPct val="115000"/>
                        </a:lnSpc>
                        <a:spcBef>
                          <a:spcPts val="600"/>
                        </a:spcBef>
                        <a:spcAft>
                          <a:spcPts val="600"/>
                        </a:spcAft>
                      </a:pPr>
                      <a:r>
                        <a:rPr lang="it-IT" sz="800" dirty="0">
                          <a:effectLst/>
                        </a:rPr>
                        <a:t/>
                      </a:r>
                      <a:br>
                        <a:rPr lang="it-IT" sz="800" dirty="0">
                          <a:effectLst/>
                        </a:rPr>
                      </a:br>
                      <a:r>
                        <a:rPr lang="it-IT" sz="800" dirty="0">
                          <a:effectLst/>
                        </a:rPr>
                        <a:t/>
                      </a:r>
                      <a:br>
                        <a:rPr lang="it-IT" sz="800" dirty="0">
                          <a:effectLst/>
                        </a:rPr>
                      </a:br>
                      <a:r>
                        <a:rPr lang="it-IT" sz="800" dirty="0">
                          <a:effectLst/>
                        </a:rPr>
                        <a:t> </a:t>
                      </a:r>
                      <a:endParaRPr lang="it-I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3783" marR="23783" marT="0" marB="0" anchor="ctr"/>
                </a:tc>
                <a:tc>
                  <a:txBody>
                    <a:bodyPr/>
                    <a:lstStyle/>
                    <a:p>
                      <a:pPr algn="ctr">
                        <a:lnSpc>
                          <a:spcPct val="115000"/>
                        </a:lnSpc>
                        <a:spcAft>
                          <a:spcPts val="0"/>
                        </a:spcAft>
                      </a:pPr>
                      <a:r>
                        <a:rPr lang="it-IT" sz="800">
                          <a:effectLst/>
                        </a:rPr>
                        <a:t> </a:t>
                      </a:r>
                    </a:p>
                    <a:p>
                      <a:pPr algn="ctr">
                        <a:lnSpc>
                          <a:spcPct val="115000"/>
                        </a:lnSpc>
                        <a:spcAft>
                          <a:spcPts val="0"/>
                        </a:spcAft>
                      </a:pPr>
                      <a:r>
                        <a:rPr lang="it-IT" sz="800">
                          <a:effectLst/>
                        </a:rPr>
                        <a:t>Competenze chiave europee</a:t>
                      </a:r>
                    </a:p>
                    <a:p>
                      <a:pPr>
                        <a:lnSpc>
                          <a:spcPct val="115000"/>
                        </a:lnSpc>
                        <a:spcAft>
                          <a:spcPts val="0"/>
                        </a:spcAft>
                      </a:pPr>
                      <a:r>
                        <a:rPr lang="it-IT" sz="800">
                          <a:effectLst/>
                        </a:rPr>
                        <a:t> </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23783" marR="23783" marT="0" marB="0"/>
                </a:tc>
                <a:tc>
                  <a:txBody>
                    <a:bodyPr/>
                    <a:lstStyle/>
                    <a:p>
                      <a:pPr algn="ctr">
                        <a:lnSpc>
                          <a:spcPct val="115000"/>
                        </a:lnSpc>
                        <a:spcAft>
                          <a:spcPts val="0"/>
                        </a:spcAft>
                      </a:pPr>
                      <a:r>
                        <a:rPr lang="it-IT" sz="800">
                          <a:effectLst/>
                        </a:rPr>
                        <a:t> </a:t>
                      </a:r>
                    </a:p>
                    <a:p>
                      <a:pPr algn="ctr">
                        <a:lnSpc>
                          <a:spcPct val="115000"/>
                        </a:lnSpc>
                        <a:spcAft>
                          <a:spcPts val="0"/>
                        </a:spcAft>
                      </a:pPr>
                      <a:r>
                        <a:rPr lang="it-IT" sz="800">
                          <a:effectLst/>
                        </a:rPr>
                        <a:t>Competenze dal Profilo dello studente </a:t>
                      </a:r>
                    </a:p>
                    <a:p>
                      <a:pPr algn="ctr">
                        <a:lnSpc>
                          <a:spcPct val="115000"/>
                        </a:lnSpc>
                        <a:spcAft>
                          <a:spcPts val="0"/>
                        </a:spcAft>
                      </a:pPr>
                      <a:r>
                        <a:rPr lang="it-IT" sz="800">
                          <a:effectLst/>
                        </a:rPr>
                        <a:t>al termine del primo ciclo di istruzione</a:t>
                      </a:r>
                    </a:p>
                    <a:p>
                      <a:pPr algn="ctr">
                        <a:lnSpc>
                          <a:spcPct val="115000"/>
                        </a:lnSpc>
                        <a:spcAft>
                          <a:spcPts val="0"/>
                        </a:spcAft>
                      </a:pPr>
                      <a:r>
                        <a:rPr lang="it-IT" sz="800">
                          <a:effectLst/>
                        </a:rPr>
                        <a:t> </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23783" marR="23783" marT="0" marB="0"/>
                </a:tc>
                <a:tc>
                  <a:txBody>
                    <a:bodyPr/>
                    <a:lstStyle/>
                    <a:p>
                      <a:pPr algn="ctr">
                        <a:lnSpc>
                          <a:spcPct val="115000"/>
                        </a:lnSpc>
                        <a:spcAft>
                          <a:spcPts val="0"/>
                        </a:spcAft>
                      </a:pPr>
                      <a:r>
                        <a:rPr lang="it-IT" sz="300">
                          <a:effectLst/>
                        </a:rPr>
                        <a:t>Livello</a:t>
                      </a:r>
                      <a:endParaRPr lang="it-IT" sz="400">
                        <a:effectLst/>
                        <a:latin typeface="Calibri" panose="020F0502020204030204" pitchFamily="34" charset="0"/>
                        <a:ea typeface="Calibri" panose="020F0502020204030204" pitchFamily="34" charset="0"/>
                        <a:cs typeface="Times New Roman" panose="02020603050405020304" pitchFamily="18" charset="0"/>
                      </a:endParaRPr>
                    </a:p>
                  </a:txBody>
                  <a:tcPr marL="23783" marR="23783" marT="0" marB="0" anchor="ctr"/>
                </a:tc>
              </a:tr>
              <a:tr h="307619">
                <a:tc>
                  <a:txBody>
                    <a:bodyPr/>
                    <a:lstStyle/>
                    <a:p>
                      <a:pPr algn="ctr">
                        <a:lnSpc>
                          <a:spcPct val="115000"/>
                        </a:lnSpc>
                        <a:spcAft>
                          <a:spcPts val="0"/>
                        </a:spcAft>
                      </a:pPr>
                      <a:r>
                        <a:rPr lang="it-IT" sz="800" dirty="0">
                          <a:effectLst/>
                        </a:rPr>
                        <a:t>1</a:t>
                      </a:r>
                      <a:endParaRPr lang="it-I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3783" marR="23783" marT="0" marB="0" anchor="ctr"/>
                </a:tc>
                <a:tc>
                  <a:txBody>
                    <a:bodyPr/>
                    <a:lstStyle/>
                    <a:p>
                      <a:pPr marR="21590" algn="just">
                        <a:lnSpc>
                          <a:spcPct val="115000"/>
                        </a:lnSpc>
                        <a:spcBef>
                          <a:spcPts val="200"/>
                        </a:spcBef>
                        <a:spcAft>
                          <a:spcPts val="200"/>
                        </a:spcAft>
                      </a:pPr>
                      <a:r>
                        <a:rPr lang="it-IT" sz="800" dirty="0">
                          <a:effectLst/>
                        </a:rPr>
                        <a:t>Comunicazione nella madrelingua o lingua di istruzione</a:t>
                      </a:r>
                      <a:endParaRPr lang="it-I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3783" marR="23783" marT="0" marB="0"/>
                </a:tc>
                <a:tc>
                  <a:txBody>
                    <a:bodyPr/>
                    <a:lstStyle/>
                    <a:p>
                      <a:pPr algn="just">
                        <a:lnSpc>
                          <a:spcPct val="115000"/>
                        </a:lnSpc>
                        <a:spcBef>
                          <a:spcPts val="200"/>
                        </a:spcBef>
                        <a:spcAft>
                          <a:spcPts val="200"/>
                        </a:spcAft>
                      </a:pPr>
                      <a:r>
                        <a:rPr lang="it-IT" sz="800" dirty="0">
                          <a:effectLst/>
                        </a:rPr>
                        <a:t>Ha una padronanza della lingua italiana tale da consentirgli di comprendere e produrre enunciati e testi di una certa complessità, di esprimere le proprie idee, di adottare un registro linguistico appropriato alle diverse situazioni.</a:t>
                      </a:r>
                      <a:endParaRPr lang="it-I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3783" marR="23783" marT="0" marB="0"/>
                </a:tc>
                <a:tc>
                  <a:txBody>
                    <a:bodyPr/>
                    <a:lstStyle/>
                    <a:p>
                      <a:pPr algn="just">
                        <a:lnSpc>
                          <a:spcPct val="115000"/>
                        </a:lnSpc>
                        <a:spcAft>
                          <a:spcPts val="0"/>
                        </a:spcAft>
                      </a:pPr>
                      <a:r>
                        <a:rPr lang="it-IT" sz="300">
                          <a:effectLst/>
                        </a:rPr>
                        <a:t> </a:t>
                      </a:r>
                      <a:endParaRPr lang="it-IT" sz="400">
                        <a:effectLst/>
                        <a:latin typeface="Calibri" panose="020F0502020204030204" pitchFamily="34" charset="0"/>
                        <a:ea typeface="Calibri" panose="020F0502020204030204" pitchFamily="34" charset="0"/>
                        <a:cs typeface="Times New Roman" panose="02020603050405020304" pitchFamily="18" charset="0"/>
                      </a:endParaRPr>
                    </a:p>
                  </a:txBody>
                  <a:tcPr marL="23783" marR="23783" marT="0" marB="0"/>
                </a:tc>
              </a:tr>
              <a:tr h="410158">
                <a:tc>
                  <a:txBody>
                    <a:bodyPr/>
                    <a:lstStyle/>
                    <a:p>
                      <a:pPr algn="ctr">
                        <a:lnSpc>
                          <a:spcPct val="115000"/>
                        </a:lnSpc>
                        <a:spcAft>
                          <a:spcPts val="0"/>
                        </a:spcAft>
                      </a:pPr>
                      <a:r>
                        <a:rPr lang="it-IT" sz="800" dirty="0">
                          <a:effectLst/>
                        </a:rPr>
                        <a:t>2</a:t>
                      </a:r>
                      <a:endParaRPr lang="it-I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3783" marR="23783" marT="0" marB="0" anchor="ctr"/>
                </a:tc>
                <a:tc>
                  <a:txBody>
                    <a:bodyPr/>
                    <a:lstStyle/>
                    <a:p>
                      <a:pPr algn="just">
                        <a:lnSpc>
                          <a:spcPct val="115000"/>
                        </a:lnSpc>
                        <a:spcBef>
                          <a:spcPts val="200"/>
                        </a:spcBef>
                        <a:spcAft>
                          <a:spcPts val="200"/>
                        </a:spcAft>
                      </a:pPr>
                      <a:r>
                        <a:rPr lang="it-IT" sz="800">
                          <a:effectLst/>
                        </a:rPr>
                        <a:t>Comunicazione nelle lingue straniere</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23783" marR="23783" marT="0" marB="0"/>
                </a:tc>
                <a:tc>
                  <a:txBody>
                    <a:bodyPr/>
                    <a:lstStyle/>
                    <a:p>
                      <a:pPr algn="just">
                        <a:lnSpc>
                          <a:spcPct val="115000"/>
                        </a:lnSpc>
                        <a:spcBef>
                          <a:spcPts val="200"/>
                        </a:spcBef>
                        <a:spcAft>
                          <a:spcPts val="200"/>
                        </a:spcAft>
                      </a:pPr>
                      <a:r>
                        <a:rPr lang="it-IT" sz="800" dirty="0">
                          <a:effectLst/>
                        </a:rPr>
                        <a:t>E’ in grado di esprimersi in lingua inglese a livello elementare (A2 del Quadro Comune Europeo di Riferimento) e, in una seconda lingua europea, di affrontare una comunicazione essenziale in semplici situazioni di vita quotidiana. Utilizza la lingua inglese anche con le tecnologie dell’informazione e della comunicazione.</a:t>
                      </a:r>
                      <a:endParaRPr lang="it-I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3783" marR="23783" marT="0" marB="0"/>
                </a:tc>
                <a:tc>
                  <a:txBody>
                    <a:bodyPr/>
                    <a:lstStyle/>
                    <a:p>
                      <a:pPr marL="71755" marR="71755" algn="just">
                        <a:lnSpc>
                          <a:spcPct val="115000"/>
                        </a:lnSpc>
                        <a:spcAft>
                          <a:spcPts val="1000"/>
                        </a:spcAft>
                      </a:pPr>
                      <a:r>
                        <a:rPr lang="it-IT" sz="300">
                          <a:effectLst/>
                        </a:rPr>
                        <a:t> </a:t>
                      </a:r>
                      <a:endParaRPr lang="it-IT" sz="400">
                        <a:effectLst/>
                        <a:latin typeface="Calibri" panose="020F0502020204030204" pitchFamily="34" charset="0"/>
                        <a:ea typeface="Calibri" panose="020F0502020204030204" pitchFamily="34" charset="0"/>
                        <a:cs typeface="Times New Roman" panose="02020603050405020304" pitchFamily="18" charset="0"/>
                      </a:endParaRPr>
                    </a:p>
                  </a:txBody>
                  <a:tcPr marL="23783" marR="23783" marT="0" marB="0"/>
                </a:tc>
              </a:tr>
              <a:tr h="512698">
                <a:tc>
                  <a:txBody>
                    <a:bodyPr/>
                    <a:lstStyle/>
                    <a:p>
                      <a:pPr algn="ctr">
                        <a:lnSpc>
                          <a:spcPct val="115000"/>
                        </a:lnSpc>
                        <a:spcAft>
                          <a:spcPts val="0"/>
                        </a:spcAft>
                      </a:pPr>
                      <a:r>
                        <a:rPr lang="it-IT" sz="800">
                          <a:effectLst/>
                        </a:rPr>
                        <a:t>3</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23783" marR="23783" marT="0" marB="0"/>
                </a:tc>
                <a:tc>
                  <a:txBody>
                    <a:bodyPr/>
                    <a:lstStyle/>
                    <a:p>
                      <a:pPr algn="just">
                        <a:lnSpc>
                          <a:spcPct val="115000"/>
                        </a:lnSpc>
                        <a:spcAft>
                          <a:spcPts val="0"/>
                        </a:spcAft>
                      </a:pPr>
                      <a:r>
                        <a:rPr lang="it-IT" sz="800">
                          <a:effectLst/>
                        </a:rPr>
                        <a:t>Competenza matematica e competenze di base in scienza e tecnologia</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23783" marR="23783" marT="0" marB="0"/>
                </a:tc>
                <a:tc>
                  <a:txBody>
                    <a:bodyPr/>
                    <a:lstStyle/>
                    <a:p>
                      <a:pPr algn="just">
                        <a:lnSpc>
                          <a:spcPct val="115000"/>
                        </a:lnSpc>
                        <a:spcBef>
                          <a:spcPts val="200"/>
                        </a:spcBef>
                        <a:spcAft>
                          <a:spcPts val="200"/>
                        </a:spcAft>
                      </a:pPr>
                      <a:r>
                        <a:rPr lang="it-IT" sz="800" dirty="0">
                          <a:effectLst/>
                        </a:rPr>
                        <a:t>Utilizza le sue conoscenze matematiche e scientifico-tecnologiche per analizzare dati e fatti della realtà e per verificare l’attendibilità di analisi quantitative proposte da altri. Utilizza il pensiero logico-scientifico per  affrontare problemi e situazioni sulla base di elementi certi. Ha consapevolezza dei limiti delle affermazioni che riguardano questioni complesse.</a:t>
                      </a:r>
                      <a:endParaRPr lang="it-I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3783" marR="23783" marT="0" marB="0"/>
                </a:tc>
                <a:tc>
                  <a:txBody>
                    <a:bodyPr/>
                    <a:lstStyle/>
                    <a:p>
                      <a:pPr marL="71755" marR="71755" algn="just">
                        <a:lnSpc>
                          <a:spcPct val="115000"/>
                        </a:lnSpc>
                        <a:spcAft>
                          <a:spcPts val="1000"/>
                        </a:spcAft>
                      </a:pPr>
                      <a:r>
                        <a:rPr lang="it-IT" sz="300">
                          <a:effectLst/>
                        </a:rPr>
                        <a:t> </a:t>
                      </a:r>
                      <a:endParaRPr lang="it-IT" sz="400">
                        <a:effectLst/>
                        <a:latin typeface="Calibri" panose="020F0502020204030204" pitchFamily="34" charset="0"/>
                        <a:ea typeface="Calibri" panose="020F0502020204030204" pitchFamily="34" charset="0"/>
                        <a:cs typeface="Times New Roman" panose="02020603050405020304" pitchFamily="18" charset="0"/>
                      </a:endParaRPr>
                    </a:p>
                  </a:txBody>
                  <a:tcPr marL="23783" marR="23783" marT="0" marB="0"/>
                </a:tc>
              </a:tr>
              <a:tr h="256348">
                <a:tc>
                  <a:txBody>
                    <a:bodyPr/>
                    <a:lstStyle/>
                    <a:p>
                      <a:pPr algn="ctr">
                        <a:lnSpc>
                          <a:spcPct val="115000"/>
                        </a:lnSpc>
                        <a:spcAft>
                          <a:spcPts val="0"/>
                        </a:spcAft>
                      </a:pPr>
                      <a:r>
                        <a:rPr lang="it-IT" sz="800" dirty="0">
                          <a:effectLst/>
                        </a:rPr>
                        <a:t>4</a:t>
                      </a:r>
                      <a:endParaRPr lang="it-I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3783" marR="23783" marT="0" marB="0"/>
                </a:tc>
                <a:tc>
                  <a:txBody>
                    <a:bodyPr/>
                    <a:lstStyle/>
                    <a:p>
                      <a:pPr algn="just">
                        <a:lnSpc>
                          <a:spcPct val="115000"/>
                        </a:lnSpc>
                        <a:spcBef>
                          <a:spcPts val="200"/>
                        </a:spcBef>
                        <a:spcAft>
                          <a:spcPts val="200"/>
                        </a:spcAft>
                      </a:pPr>
                      <a:r>
                        <a:rPr lang="it-IT" sz="800">
                          <a:effectLst/>
                        </a:rPr>
                        <a:t>Competenze digitali</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23783" marR="23783" marT="0" marB="0"/>
                </a:tc>
                <a:tc>
                  <a:txBody>
                    <a:bodyPr/>
                    <a:lstStyle/>
                    <a:p>
                      <a:pPr algn="just">
                        <a:lnSpc>
                          <a:spcPct val="115000"/>
                        </a:lnSpc>
                        <a:spcBef>
                          <a:spcPts val="200"/>
                        </a:spcBef>
                        <a:spcAft>
                          <a:spcPts val="200"/>
                        </a:spcAft>
                      </a:pPr>
                      <a:r>
                        <a:rPr lang="it-IT" sz="800" dirty="0">
                          <a:effectLst/>
                        </a:rPr>
                        <a:t>Utilizza con consapevolezza le tecnologie della comunicazione per ricercare le informazioni in modo critico. Usa con responsabilità le tecnologie per interagire con altre persone.</a:t>
                      </a:r>
                      <a:endParaRPr lang="it-I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3783" marR="23783" marT="0" marB="0"/>
                </a:tc>
                <a:tc>
                  <a:txBody>
                    <a:bodyPr/>
                    <a:lstStyle/>
                    <a:p>
                      <a:pPr marL="71755" marR="71755" algn="just">
                        <a:lnSpc>
                          <a:spcPct val="115000"/>
                        </a:lnSpc>
                        <a:spcAft>
                          <a:spcPts val="1000"/>
                        </a:spcAft>
                      </a:pPr>
                      <a:r>
                        <a:rPr lang="it-IT" sz="300">
                          <a:effectLst/>
                        </a:rPr>
                        <a:t> </a:t>
                      </a:r>
                      <a:endParaRPr lang="it-IT" sz="400">
                        <a:effectLst/>
                        <a:latin typeface="Calibri" panose="020F0502020204030204" pitchFamily="34" charset="0"/>
                        <a:ea typeface="Calibri" panose="020F0502020204030204" pitchFamily="34" charset="0"/>
                        <a:cs typeface="Times New Roman" panose="02020603050405020304" pitchFamily="18" charset="0"/>
                      </a:endParaRPr>
                    </a:p>
                  </a:txBody>
                  <a:tcPr marL="23783" marR="23783" marT="0" marB="0"/>
                </a:tc>
              </a:tr>
              <a:tr h="307619">
                <a:tc>
                  <a:txBody>
                    <a:bodyPr/>
                    <a:lstStyle/>
                    <a:p>
                      <a:pPr algn="ctr">
                        <a:lnSpc>
                          <a:spcPct val="115000"/>
                        </a:lnSpc>
                        <a:spcAft>
                          <a:spcPts val="0"/>
                        </a:spcAft>
                      </a:pPr>
                      <a:r>
                        <a:rPr lang="it-IT" sz="800">
                          <a:effectLst/>
                        </a:rPr>
                        <a:t>5</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23783" marR="23783" marT="0" marB="0"/>
                </a:tc>
                <a:tc>
                  <a:txBody>
                    <a:bodyPr/>
                    <a:lstStyle/>
                    <a:p>
                      <a:pPr>
                        <a:lnSpc>
                          <a:spcPct val="115000"/>
                        </a:lnSpc>
                        <a:spcAft>
                          <a:spcPts val="0"/>
                        </a:spcAft>
                      </a:pPr>
                      <a:r>
                        <a:rPr lang="it-IT" sz="800">
                          <a:effectLst/>
                        </a:rPr>
                        <a:t>Imparare ad imparare</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23783" marR="23783" marT="0" marB="0"/>
                </a:tc>
                <a:tc>
                  <a:txBody>
                    <a:bodyPr/>
                    <a:lstStyle/>
                    <a:p>
                      <a:pPr algn="just">
                        <a:lnSpc>
                          <a:spcPct val="115000"/>
                        </a:lnSpc>
                        <a:spcBef>
                          <a:spcPts val="200"/>
                        </a:spcBef>
                        <a:spcAft>
                          <a:spcPts val="200"/>
                        </a:spcAft>
                      </a:pPr>
                      <a:r>
                        <a:rPr lang="it-IT" sz="800" dirty="0">
                          <a:effectLst/>
                        </a:rPr>
                        <a:t>Possiede un patrimonio organico di conoscenze e nozioni di base ed è allo stesso tempo capace di ricercare e di organizzare nuove informazioni. Si impegna in nuovi apprendimenti in modo autonomo.</a:t>
                      </a:r>
                      <a:endParaRPr lang="it-I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3783" marR="23783" marT="0" marB="0"/>
                </a:tc>
                <a:tc>
                  <a:txBody>
                    <a:bodyPr/>
                    <a:lstStyle/>
                    <a:p>
                      <a:pPr marL="71755" marR="71755" algn="just">
                        <a:lnSpc>
                          <a:spcPct val="115000"/>
                        </a:lnSpc>
                        <a:spcAft>
                          <a:spcPts val="1000"/>
                        </a:spcAft>
                      </a:pPr>
                      <a:r>
                        <a:rPr lang="it-IT" sz="300">
                          <a:effectLst/>
                        </a:rPr>
                        <a:t> </a:t>
                      </a:r>
                      <a:endParaRPr lang="it-IT" sz="400">
                        <a:effectLst/>
                        <a:latin typeface="Calibri" panose="020F0502020204030204" pitchFamily="34" charset="0"/>
                        <a:ea typeface="Calibri" panose="020F0502020204030204" pitchFamily="34" charset="0"/>
                        <a:cs typeface="Times New Roman" panose="02020603050405020304" pitchFamily="18" charset="0"/>
                      </a:endParaRPr>
                    </a:p>
                  </a:txBody>
                  <a:tcPr marL="23783" marR="23783" marT="0" marB="0"/>
                </a:tc>
              </a:tr>
              <a:tr h="358889">
                <a:tc>
                  <a:txBody>
                    <a:bodyPr/>
                    <a:lstStyle/>
                    <a:p>
                      <a:pPr algn="ctr">
                        <a:lnSpc>
                          <a:spcPct val="115000"/>
                        </a:lnSpc>
                        <a:spcAft>
                          <a:spcPts val="0"/>
                        </a:spcAft>
                      </a:pPr>
                      <a:r>
                        <a:rPr lang="it-IT" sz="800">
                          <a:effectLst/>
                        </a:rPr>
                        <a:t>6</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23783" marR="23783" marT="0" marB="0"/>
                </a:tc>
                <a:tc>
                  <a:txBody>
                    <a:bodyPr/>
                    <a:lstStyle/>
                    <a:p>
                      <a:pPr>
                        <a:lnSpc>
                          <a:spcPct val="115000"/>
                        </a:lnSpc>
                        <a:spcAft>
                          <a:spcPts val="0"/>
                        </a:spcAft>
                      </a:pPr>
                      <a:r>
                        <a:rPr lang="it-IT" sz="800">
                          <a:effectLst/>
                        </a:rPr>
                        <a:t>Competenze sociali e civiche</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23783" marR="23783" marT="0" marB="0"/>
                </a:tc>
                <a:tc>
                  <a:txBody>
                    <a:bodyPr/>
                    <a:lstStyle/>
                    <a:p>
                      <a:pPr algn="just">
                        <a:lnSpc>
                          <a:spcPct val="115000"/>
                        </a:lnSpc>
                        <a:spcBef>
                          <a:spcPts val="200"/>
                        </a:spcBef>
                        <a:spcAft>
                          <a:spcPts val="200"/>
                        </a:spcAft>
                      </a:pPr>
                      <a:r>
                        <a:rPr lang="it-IT" sz="800" dirty="0">
                          <a:effectLst/>
                        </a:rPr>
                        <a:t>Ha cura e rispetto di sé e degli altri come presupposto di uno stile di vita sano e corretto. E’ consapevole della necessità del rispetto di una convivenza civile, pacifica e solidale. Si impegna per portare a compimento il lavoro iniziato, da solo o insieme ad altri.</a:t>
                      </a:r>
                      <a:endParaRPr lang="it-I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3783" marR="23783" marT="0" marB="0"/>
                </a:tc>
                <a:tc>
                  <a:txBody>
                    <a:bodyPr/>
                    <a:lstStyle/>
                    <a:p>
                      <a:pPr marL="71755" marR="71755" algn="just">
                        <a:lnSpc>
                          <a:spcPct val="115000"/>
                        </a:lnSpc>
                        <a:spcAft>
                          <a:spcPts val="1000"/>
                        </a:spcAft>
                      </a:pPr>
                      <a:r>
                        <a:rPr lang="it-IT" sz="300">
                          <a:effectLst/>
                        </a:rPr>
                        <a:t> </a:t>
                      </a:r>
                      <a:endParaRPr lang="it-IT" sz="400">
                        <a:effectLst/>
                        <a:latin typeface="Calibri" panose="020F0502020204030204" pitchFamily="34" charset="0"/>
                        <a:ea typeface="Calibri" panose="020F0502020204030204" pitchFamily="34" charset="0"/>
                        <a:cs typeface="Times New Roman" panose="02020603050405020304" pitchFamily="18" charset="0"/>
                      </a:endParaRPr>
                    </a:p>
                  </a:txBody>
                  <a:tcPr marL="23783" marR="23783" marT="0" marB="0"/>
                </a:tc>
              </a:tr>
              <a:tr h="358889">
                <a:tc>
                  <a:txBody>
                    <a:bodyPr/>
                    <a:lstStyle/>
                    <a:p>
                      <a:pPr algn="ctr">
                        <a:lnSpc>
                          <a:spcPct val="115000"/>
                        </a:lnSpc>
                        <a:spcAft>
                          <a:spcPts val="0"/>
                        </a:spcAft>
                      </a:pPr>
                      <a:r>
                        <a:rPr lang="it-IT" sz="800">
                          <a:effectLst/>
                        </a:rPr>
                        <a:t>7</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23783" marR="23783" marT="0" marB="0"/>
                </a:tc>
                <a:tc>
                  <a:txBody>
                    <a:bodyPr/>
                    <a:lstStyle/>
                    <a:p>
                      <a:pPr algn="just">
                        <a:lnSpc>
                          <a:spcPct val="115000"/>
                        </a:lnSpc>
                        <a:spcAft>
                          <a:spcPts val="0"/>
                        </a:spcAft>
                      </a:pPr>
                      <a:r>
                        <a:rPr lang="it-IT" sz="800">
                          <a:effectLst/>
                        </a:rPr>
                        <a:t>Spirito di iniziativa e imprenditorialità</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23783" marR="23783" marT="0" marB="0"/>
                </a:tc>
                <a:tc>
                  <a:txBody>
                    <a:bodyPr/>
                    <a:lstStyle/>
                    <a:p>
                      <a:pPr algn="just">
                        <a:lnSpc>
                          <a:spcPct val="115000"/>
                        </a:lnSpc>
                        <a:spcBef>
                          <a:spcPts val="200"/>
                        </a:spcBef>
                        <a:spcAft>
                          <a:spcPts val="200"/>
                        </a:spcAft>
                      </a:pPr>
                      <a:r>
                        <a:rPr lang="it-IT" sz="800" dirty="0">
                          <a:effectLst/>
                        </a:rPr>
                        <a:t>Ha spirito di iniziativa ed è capace di produrre idee e progetti creativi. Si assume le proprie responsabilità, chiede aiuto quando si trova in difficoltà e sa fornire aiuto a chi lo chiede. E’ disposto ad analizzare se stesso e a misurarsi con le novità e gli imprevisti.</a:t>
                      </a:r>
                      <a:endParaRPr lang="it-I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3783" marR="23783" marT="0" marB="0"/>
                </a:tc>
                <a:tc>
                  <a:txBody>
                    <a:bodyPr/>
                    <a:lstStyle/>
                    <a:p>
                      <a:pPr marL="71755" marR="71755" algn="just">
                        <a:lnSpc>
                          <a:spcPct val="115000"/>
                        </a:lnSpc>
                        <a:spcAft>
                          <a:spcPts val="1000"/>
                        </a:spcAft>
                      </a:pPr>
                      <a:r>
                        <a:rPr lang="it-IT" sz="300">
                          <a:effectLst/>
                        </a:rPr>
                        <a:t> </a:t>
                      </a:r>
                      <a:endParaRPr lang="it-IT" sz="400">
                        <a:effectLst/>
                        <a:latin typeface="Calibri" panose="020F0502020204030204" pitchFamily="34" charset="0"/>
                        <a:ea typeface="Calibri" panose="020F0502020204030204" pitchFamily="34" charset="0"/>
                        <a:cs typeface="Times New Roman" panose="02020603050405020304" pitchFamily="18" charset="0"/>
                      </a:endParaRPr>
                    </a:p>
                  </a:txBody>
                  <a:tcPr marL="23783" marR="23783" marT="0" marB="0"/>
                </a:tc>
              </a:tr>
              <a:tr h="153809">
                <a:tc rowSpan="3">
                  <a:txBody>
                    <a:bodyPr/>
                    <a:lstStyle/>
                    <a:p>
                      <a:pPr algn="ctr">
                        <a:lnSpc>
                          <a:spcPct val="115000"/>
                        </a:lnSpc>
                        <a:spcAft>
                          <a:spcPts val="0"/>
                        </a:spcAft>
                      </a:pPr>
                      <a:r>
                        <a:rPr lang="it-IT" sz="800">
                          <a:effectLst/>
                        </a:rPr>
                        <a:t>8</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23783" marR="23783" marT="0" marB="0"/>
                </a:tc>
                <a:tc rowSpan="3">
                  <a:txBody>
                    <a:bodyPr/>
                    <a:lstStyle/>
                    <a:p>
                      <a:pPr indent="68580">
                        <a:lnSpc>
                          <a:spcPct val="115000"/>
                        </a:lnSpc>
                        <a:spcAft>
                          <a:spcPts val="0"/>
                        </a:spcAft>
                      </a:pPr>
                      <a:r>
                        <a:rPr lang="it-IT" sz="800">
                          <a:effectLst/>
                        </a:rPr>
                        <a:t>Consapevolezza ed espressione</a:t>
                      </a:r>
                    </a:p>
                    <a:p>
                      <a:pPr indent="68580">
                        <a:lnSpc>
                          <a:spcPct val="115000"/>
                        </a:lnSpc>
                        <a:spcAft>
                          <a:spcPts val="0"/>
                        </a:spcAft>
                      </a:pPr>
                      <a:r>
                        <a:rPr lang="it-IT" sz="800">
                          <a:effectLst/>
                        </a:rPr>
                        <a:t>culturale</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23783" marR="23783" marT="0" marB="0"/>
                </a:tc>
                <a:tc>
                  <a:txBody>
                    <a:bodyPr/>
                    <a:lstStyle/>
                    <a:p>
                      <a:pPr algn="just">
                        <a:lnSpc>
                          <a:spcPct val="115000"/>
                        </a:lnSpc>
                        <a:spcBef>
                          <a:spcPts val="200"/>
                        </a:spcBef>
                        <a:spcAft>
                          <a:spcPts val="200"/>
                        </a:spcAft>
                      </a:pPr>
                      <a:r>
                        <a:rPr lang="it-IT" sz="800" dirty="0">
                          <a:effectLst/>
                        </a:rPr>
                        <a:t>Riconosce ed apprezza le diverse identità, le tradizioni culturali e religiose, in un’ottica di dialogo e di rispetto reciproco. </a:t>
                      </a:r>
                      <a:endParaRPr lang="it-I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3783" marR="23783" marT="0" marB="0"/>
                </a:tc>
                <a:tc>
                  <a:txBody>
                    <a:bodyPr/>
                    <a:lstStyle/>
                    <a:p>
                      <a:pPr marL="71755" marR="71755" algn="just">
                        <a:lnSpc>
                          <a:spcPct val="115000"/>
                        </a:lnSpc>
                        <a:spcAft>
                          <a:spcPts val="1000"/>
                        </a:spcAft>
                      </a:pPr>
                      <a:r>
                        <a:rPr lang="it-IT" sz="300">
                          <a:effectLst/>
                        </a:rPr>
                        <a:t> </a:t>
                      </a:r>
                      <a:endParaRPr lang="it-IT" sz="400">
                        <a:effectLst/>
                        <a:latin typeface="Calibri" panose="020F0502020204030204" pitchFamily="34" charset="0"/>
                        <a:ea typeface="Calibri" panose="020F0502020204030204" pitchFamily="34" charset="0"/>
                        <a:cs typeface="Times New Roman" panose="02020603050405020304" pitchFamily="18" charset="0"/>
                      </a:endParaRPr>
                    </a:p>
                  </a:txBody>
                  <a:tcPr marL="23783" marR="23783" marT="0" marB="0"/>
                </a:tc>
              </a:tr>
              <a:tr h="153809">
                <a:tc vMerge="1">
                  <a:txBody>
                    <a:bodyPr/>
                    <a:lstStyle/>
                    <a:p>
                      <a:endParaRPr lang="it-IT"/>
                    </a:p>
                  </a:txBody>
                  <a:tcPr/>
                </a:tc>
                <a:tc vMerge="1">
                  <a:txBody>
                    <a:bodyPr/>
                    <a:lstStyle/>
                    <a:p>
                      <a:endParaRPr lang="it-IT"/>
                    </a:p>
                  </a:txBody>
                  <a:tcPr/>
                </a:tc>
                <a:tc>
                  <a:txBody>
                    <a:bodyPr/>
                    <a:lstStyle/>
                    <a:p>
                      <a:pPr algn="just">
                        <a:lnSpc>
                          <a:spcPct val="115000"/>
                        </a:lnSpc>
                        <a:spcBef>
                          <a:spcPts val="200"/>
                        </a:spcBef>
                        <a:spcAft>
                          <a:spcPts val="200"/>
                        </a:spcAft>
                      </a:pPr>
                      <a:r>
                        <a:rPr lang="it-IT" sz="800" dirty="0">
                          <a:effectLst/>
                        </a:rPr>
                        <a:t>Si orienta nello spazio e nel tempo e interpreta i sistemi simbolici e culturali della società.</a:t>
                      </a:r>
                      <a:endParaRPr lang="it-I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3783" marR="23783" marT="0" marB="0"/>
                </a:tc>
                <a:tc>
                  <a:txBody>
                    <a:bodyPr/>
                    <a:lstStyle/>
                    <a:p>
                      <a:pPr marL="71755" marR="71755" algn="just">
                        <a:lnSpc>
                          <a:spcPct val="115000"/>
                        </a:lnSpc>
                        <a:spcAft>
                          <a:spcPts val="1000"/>
                        </a:spcAft>
                      </a:pPr>
                      <a:r>
                        <a:rPr lang="it-IT" sz="300">
                          <a:effectLst/>
                        </a:rPr>
                        <a:t> </a:t>
                      </a:r>
                      <a:endParaRPr lang="it-IT" sz="400">
                        <a:effectLst/>
                        <a:latin typeface="Calibri" panose="020F0502020204030204" pitchFamily="34" charset="0"/>
                        <a:ea typeface="Calibri" panose="020F0502020204030204" pitchFamily="34" charset="0"/>
                        <a:cs typeface="Times New Roman" panose="02020603050405020304" pitchFamily="18" charset="0"/>
                      </a:endParaRPr>
                    </a:p>
                  </a:txBody>
                  <a:tcPr marL="23783" marR="23783" marT="0" marB="0"/>
                </a:tc>
              </a:tr>
              <a:tr h="205079">
                <a:tc vMerge="1">
                  <a:txBody>
                    <a:bodyPr/>
                    <a:lstStyle/>
                    <a:p>
                      <a:endParaRPr lang="it-IT"/>
                    </a:p>
                  </a:txBody>
                  <a:tcPr/>
                </a:tc>
                <a:tc vMerge="1">
                  <a:txBody>
                    <a:bodyPr/>
                    <a:lstStyle/>
                    <a:p>
                      <a:endParaRPr lang="it-IT"/>
                    </a:p>
                  </a:txBody>
                  <a:tcPr/>
                </a:tc>
                <a:tc>
                  <a:txBody>
                    <a:bodyPr/>
                    <a:lstStyle/>
                    <a:p>
                      <a:pPr algn="just">
                        <a:lnSpc>
                          <a:spcPct val="115000"/>
                        </a:lnSpc>
                        <a:spcBef>
                          <a:spcPts val="200"/>
                        </a:spcBef>
                        <a:spcAft>
                          <a:spcPts val="200"/>
                        </a:spcAft>
                      </a:pPr>
                      <a:r>
                        <a:rPr lang="it-IT" sz="800" dirty="0">
                          <a:effectLst/>
                        </a:rPr>
                        <a:t>In relazione alle proprie potenzialità e al proprio talento si esprime e dimostra interesse per gli ambiti motori, artistici e musicali.</a:t>
                      </a:r>
                      <a:endParaRPr lang="it-I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3783" marR="23783" marT="0" marB="0"/>
                </a:tc>
                <a:tc>
                  <a:txBody>
                    <a:bodyPr/>
                    <a:lstStyle/>
                    <a:p>
                      <a:pPr marL="71755" marR="71755" algn="just">
                        <a:lnSpc>
                          <a:spcPct val="115000"/>
                        </a:lnSpc>
                        <a:spcAft>
                          <a:spcPts val="1000"/>
                        </a:spcAft>
                      </a:pPr>
                      <a:r>
                        <a:rPr lang="it-IT" sz="300">
                          <a:effectLst/>
                        </a:rPr>
                        <a:t> </a:t>
                      </a:r>
                      <a:endParaRPr lang="it-IT" sz="400">
                        <a:effectLst/>
                        <a:latin typeface="Calibri" panose="020F0502020204030204" pitchFamily="34" charset="0"/>
                        <a:ea typeface="Calibri" panose="020F0502020204030204" pitchFamily="34" charset="0"/>
                        <a:cs typeface="Times New Roman" panose="02020603050405020304" pitchFamily="18" charset="0"/>
                      </a:endParaRPr>
                    </a:p>
                  </a:txBody>
                  <a:tcPr marL="23783" marR="23783" marT="0" marB="0"/>
                </a:tc>
              </a:tr>
              <a:tr h="964636">
                <a:tc>
                  <a:txBody>
                    <a:bodyPr/>
                    <a:lstStyle/>
                    <a:p>
                      <a:pPr algn="just">
                        <a:lnSpc>
                          <a:spcPct val="115000"/>
                        </a:lnSpc>
                        <a:spcBef>
                          <a:spcPts val="200"/>
                        </a:spcBef>
                        <a:spcAft>
                          <a:spcPts val="200"/>
                        </a:spcAft>
                      </a:pPr>
                      <a:r>
                        <a:rPr lang="it-IT" sz="300">
                          <a:effectLst/>
                        </a:rPr>
                        <a:t>9</a:t>
                      </a:r>
                      <a:endParaRPr lang="it-IT" sz="400">
                        <a:effectLst/>
                        <a:latin typeface="Calibri" panose="020F0502020204030204" pitchFamily="34" charset="0"/>
                        <a:ea typeface="Calibri" panose="020F0502020204030204" pitchFamily="34" charset="0"/>
                        <a:cs typeface="Times New Roman" panose="02020603050405020304" pitchFamily="18" charset="0"/>
                      </a:endParaRPr>
                    </a:p>
                  </a:txBody>
                  <a:tcPr marL="23783" marR="23783" marT="0" marB="0"/>
                </a:tc>
                <a:tc gridSpan="3">
                  <a:txBody>
                    <a:bodyPr/>
                    <a:lstStyle/>
                    <a:p>
                      <a:pPr algn="just">
                        <a:lnSpc>
                          <a:spcPct val="115000"/>
                        </a:lnSpc>
                        <a:spcBef>
                          <a:spcPts val="200"/>
                        </a:spcBef>
                        <a:spcAft>
                          <a:spcPts val="200"/>
                        </a:spcAft>
                      </a:pPr>
                      <a:r>
                        <a:rPr lang="it-IT" sz="300" dirty="0">
                          <a:effectLst/>
                        </a:rPr>
                        <a:t>L’alunno/a ha inoltre mostrato significative competenze nello svolgimento di attività scolastiche e/o extrascolastiche, relativamente a: </a:t>
                      </a:r>
                      <a:endParaRPr lang="it-IT" sz="400" dirty="0">
                        <a:effectLst/>
                      </a:endParaRPr>
                    </a:p>
                    <a:p>
                      <a:pPr algn="just">
                        <a:lnSpc>
                          <a:spcPct val="115000"/>
                        </a:lnSpc>
                        <a:spcAft>
                          <a:spcPts val="0"/>
                        </a:spcAft>
                      </a:pPr>
                      <a:r>
                        <a:rPr lang="it-IT" sz="300" dirty="0">
                          <a:effectLst/>
                        </a:rPr>
                        <a:t>......................................................................................................................................................................................</a:t>
                      </a:r>
                      <a:endParaRPr lang="it-IT" sz="400" dirty="0">
                        <a:effectLst/>
                      </a:endParaRPr>
                    </a:p>
                    <a:p>
                      <a:pPr algn="just">
                        <a:lnSpc>
                          <a:spcPct val="115000"/>
                        </a:lnSpc>
                        <a:spcAft>
                          <a:spcPts val="0"/>
                        </a:spcAft>
                      </a:pPr>
                      <a:r>
                        <a:rPr lang="it-IT" sz="300" dirty="0">
                          <a:effectLst/>
                        </a:rPr>
                        <a:t> </a:t>
                      </a:r>
                      <a:endParaRPr lang="it-IT" sz="400" dirty="0">
                        <a:effectLst/>
                        <a:latin typeface="Calibri" panose="020F0502020204030204" pitchFamily="34" charset="0"/>
                        <a:ea typeface="Calibri" panose="020F0502020204030204" pitchFamily="34" charset="0"/>
                        <a:cs typeface="Times New Roman" panose="02020603050405020304" pitchFamily="18" charset="0"/>
                      </a:endParaRPr>
                    </a:p>
                  </a:txBody>
                  <a:tcPr marL="23783" marR="23783" marT="0" marB="0"/>
                </a:tc>
                <a:tc hMerge="1">
                  <a:txBody>
                    <a:bodyPr/>
                    <a:lstStyle/>
                    <a:p>
                      <a:endParaRPr lang="it-IT"/>
                    </a:p>
                  </a:txBody>
                  <a:tcPr/>
                </a:tc>
                <a:tc hMerge="1">
                  <a:txBody>
                    <a:bodyPr/>
                    <a:lstStyle/>
                    <a:p>
                      <a:endParaRPr lang="it-IT"/>
                    </a:p>
                  </a:txBody>
                  <a:tcPr/>
                </a:tc>
              </a:tr>
            </a:tbl>
          </a:graphicData>
        </a:graphic>
      </p:graphicFrame>
      <p:sp>
        <p:nvSpPr>
          <p:cNvPr id="18" name="Rectangle 10">
            <a:hlinkClick r:id=""/>
          </p:cNvPr>
          <p:cNvSpPr>
            <a:spLocks noChangeArrowheads="1"/>
          </p:cNvSpPr>
          <p:nvPr/>
        </p:nvSpPr>
        <p:spPr bwMode="auto">
          <a:xfrm>
            <a:off x="6681421" y="5670429"/>
            <a:ext cx="12192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chemeClr val="tx1"/>
                </a:solidFill>
                <a:effectLst/>
                <a:latin typeface="Arial" panose="020B0604020202020204" pitchFamily="34" charset="0"/>
              </a:rPr>
              <a:t/>
            </a:r>
            <a:br>
              <a:rPr kumimoji="0" lang="it-IT" altLang="it-IT" sz="1800" b="0" i="0" u="none" strike="noStrike" cap="none" normalizeH="0" baseline="0" smtClean="0">
                <a:ln>
                  <a:noFill/>
                </a:ln>
                <a:solidFill>
                  <a:schemeClr val="tx1"/>
                </a:solidFill>
                <a:effectLst/>
                <a:latin typeface="Arial" panose="020B0604020202020204" pitchFamily="34" charset="0"/>
              </a:rPr>
            </a:br>
            <a:endParaRPr kumimoji="0" lang="it-IT" altLang="it-IT"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22" name="Tabella 21"/>
          <p:cNvGraphicFramePr>
            <a:graphicFrameLocks noGrp="1"/>
          </p:cNvGraphicFramePr>
          <p:nvPr>
            <p:extLst>
              <p:ext uri="{D42A27DB-BD31-4B8C-83A1-F6EECF244321}">
                <p14:modId xmlns:p14="http://schemas.microsoft.com/office/powerpoint/2010/main" xmlns="" val="1946686252"/>
              </p:ext>
            </p:extLst>
          </p:nvPr>
        </p:nvGraphicFramePr>
        <p:xfrm>
          <a:off x="8493369" y="1528248"/>
          <a:ext cx="3472962" cy="5408884"/>
        </p:xfrm>
        <a:graphic>
          <a:graphicData uri="http://schemas.openxmlformats.org/drawingml/2006/table">
            <a:tbl>
              <a:tblPr firstRow="1" firstCol="1" lastRow="1" lastCol="1" bandRow="1" bandCol="1">
                <a:tableStyleId>{5DA37D80-6434-44D0-A028-1B22A696006F}</a:tableStyleId>
              </a:tblPr>
              <a:tblGrid>
                <a:gridCol w="713339"/>
                <a:gridCol w="2759623"/>
              </a:tblGrid>
              <a:tr h="1411341">
                <a:tc>
                  <a:txBody>
                    <a:bodyPr/>
                    <a:lstStyle/>
                    <a:p>
                      <a:pPr>
                        <a:lnSpc>
                          <a:spcPct val="115000"/>
                        </a:lnSpc>
                        <a:spcBef>
                          <a:spcPts val="600"/>
                        </a:spcBef>
                        <a:spcAft>
                          <a:spcPts val="1000"/>
                        </a:spcAft>
                      </a:pPr>
                      <a:r>
                        <a:rPr lang="it-IT" sz="1000" dirty="0">
                          <a:effectLst/>
                        </a:rPr>
                        <a:t>A – Avanzato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600"/>
                        </a:spcBef>
                        <a:spcAft>
                          <a:spcPts val="0"/>
                        </a:spcAft>
                      </a:pPr>
                      <a:r>
                        <a:rPr lang="it-IT" sz="1000" dirty="0">
                          <a:effectLst/>
                        </a:rPr>
                        <a:t>L’alunno/a svolge compiti e risolve problemi complessi, mostrando padronanza nell’uso delle conoscenze e delle abilità;  propone e sostiene le proprie opinioni e assume in modo responsabile decisioni consapevoli.</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647821">
                <a:tc>
                  <a:txBody>
                    <a:bodyPr/>
                    <a:lstStyle/>
                    <a:p>
                      <a:pPr>
                        <a:lnSpc>
                          <a:spcPct val="115000"/>
                        </a:lnSpc>
                        <a:spcAft>
                          <a:spcPts val="1000"/>
                        </a:spcAft>
                      </a:pPr>
                      <a:r>
                        <a:rPr lang="it-IT" sz="1000">
                          <a:effectLst/>
                        </a:rPr>
                        <a:t>B – Intermedio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1000" dirty="0">
                          <a:effectLst/>
                        </a:rPr>
                        <a:t>L’alunno/a svolge compiti e risolve problemi in situazioni nuove, compie scelte consapevoli, mostrando di saper utilizzare le conoscenze e le abilità acquisite.</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38381">
                <a:tc>
                  <a:txBody>
                    <a:bodyPr/>
                    <a:lstStyle/>
                    <a:p>
                      <a:pPr>
                        <a:lnSpc>
                          <a:spcPct val="115000"/>
                        </a:lnSpc>
                        <a:spcAft>
                          <a:spcPts val="0"/>
                        </a:spcAft>
                      </a:pPr>
                      <a:r>
                        <a:rPr lang="it-IT" sz="1000">
                          <a:effectLst/>
                        </a:rPr>
                        <a:t>C – Base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it-IT" sz="1000">
                          <a:effectLst/>
                        </a:rPr>
                        <a:t>L’alunno/a svolge compiti semplici anche in situazioni nuove, mostrando di possedere conoscenze e abilità fondamentali e di saper applicare basilari regole e procedure apprese.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411341">
                <a:tc>
                  <a:txBody>
                    <a:bodyPr/>
                    <a:lstStyle/>
                    <a:p>
                      <a:pPr>
                        <a:lnSpc>
                          <a:spcPct val="115000"/>
                        </a:lnSpc>
                        <a:spcAft>
                          <a:spcPts val="0"/>
                        </a:spcAft>
                      </a:pPr>
                      <a:r>
                        <a:rPr lang="it-IT" sz="1000">
                          <a:effectLst/>
                        </a:rPr>
                        <a:t>D – Iniziale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1000" dirty="0">
                          <a:effectLst/>
                        </a:rPr>
                        <a:t>L’alunno/a, se opportunamente guidato/a, svolge compiti semplici in situazioni note.</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xmlns="" val="251425890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valutazione periodica e finale</a:t>
            </a:r>
            <a:endParaRPr lang="it-IT" dirty="0"/>
          </a:p>
        </p:txBody>
      </p:sp>
      <p:sp>
        <p:nvSpPr>
          <p:cNvPr id="3" name="Segnaposto contenuto 2"/>
          <p:cNvSpPr>
            <a:spLocks noGrp="1"/>
          </p:cNvSpPr>
          <p:nvPr>
            <p:ph idx="1"/>
          </p:nvPr>
        </p:nvSpPr>
        <p:spPr/>
        <p:txBody>
          <a:bodyPr/>
          <a:lstStyle/>
          <a:p>
            <a:r>
              <a:rPr lang="it-IT" dirty="0" smtClean="0"/>
              <a:t>Valutazione degli apprendimenti: ancora espressa con valori numerici</a:t>
            </a:r>
          </a:p>
          <a:p>
            <a:r>
              <a:rPr lang="it-IT" dirty="0" smtClean="0"/>
              <a:t>Valutazione del comportamento: espressa con giudizio descrittivo</a:t>
            </a:r>
          </a:p>
          <a:p>
            <a:r>
              <a:rPr lang="it-IT" dirty="0" smtClean="0"/>
              <a:t>Giudizio globale. Dalla nota MIUR 1865: «Si ricorda che dal corrente anno scolastico per tutte le alunne e tutti gli alunni di scuola primaria e secondaria di primo grado la valutazione periodica e finale </a:t>
            </a:r>
            <a:r>
              <a:rPr lang="it-IT" b="1" dirty="0" smtClean="0"/>
              <a:t>viene integrata</a:t>
            </a:r>
            <a:r>
              <a:rPr lang="it-IT" dirty="0" smtClean="0"/>
              <a:t> con la descrizione dei processi formativi in termini di progressi nello sviluppo culturale, personale e sociale e  del livello globale di sviluppo degli apprendimenti conseguito»</a:t>
            </a:r>
            <a:endParaRPr lang="it-IT" dirty="0"/>
          </a:p>
        </p:txBody>
      </p:sp>
    </p:spTree>
    <p:extLst>
      <p:ext uri="{BB962C8B-B14F-4D97-AF65-F5344CB8AC3E}">
        <p14:creationId xmlns:p14="http://schemas.microsoft.com/office/powerpoint/2010/main" xmlns="" val="253388689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Dalla normativa, tra le altre cose: </a:t>
            </a:r>
            <a:endParaRPr lang="it-IT" dirty="0"/>
          </a:p>
        </p:txBody>
      </p:sp>
      <p:sp>
        <p:nvSpPr>
          <p:cNvPr id="3" name="Segnaposto contenuto 2"/>
          <p:cNvSpPr>
            <a:spLocks noGrp="1"/>
          </p:cNvSpPr>
          <p:nvPr>
            <p:ph idx="1"/>
          </p:nvPr>
        </p:nvSpPr>
        <p:spPr/>
        <p:txBody>
          <a:bodyPr/>
          <a:lstStyle/>
          <a:p>
            <a:r>
              <a:rPr lang="it-IT" dirty="0" smtClean="0"/>
              <a:t>Predisporre nuovi modelli dei documenti di valutazione</a:t>
            </a:r>
          </a:p>
          <a:p>
            <a:r>
              <a:rPr lang="it-IT" dirty="0" smtClean="0"/>
              <a:t>Rendere pubblici i descrittori degli indicatori di valutazione: «Al fine di garantire equità e trasparenza, il collegio dei docenti delibera i criteri e le modalità di valutazione degli apprendimenti e del comportamento che vengono inseriti nel PTOF e resi pubblici, al pari delle modalità e dei tempi della comunicazione alle famiglie. In particolare, considerata la funzione formativa di accompagnamento dei processi di apprendimento e di stimolo al miglioramento continuo, il collegio dei docenti esplicita la corrispondenza tra le votazioni in decimi e i diversi livelli di apprendimento ( ad esempio definendo descrittori, rubriche di valutazione ecc.» Nota MIUR 1865 </a:t>
            </a:r>
            <a:endParaRPr lang="it-IT" dirty="0"/>
          </a:p>
        </p:txBody>
      </p:sp>
    </p:spTree>
    <p:extLst>
      <p:ext uri="{BB962C8B-B14F-4D97-AF65-F5344CB8AC3E}">
        <p14:creationId xmlns:p14="http://schemas.microsoft.com/office/powerpoint/2010/main" xmlns="" val="390742168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smtClean="0"/>
              <a:t>La rete «Scuola modello Capannori»</a:t>
            </a:r>
            <a:endParaRPr lang="it-IT" dirty="0"/>
          </a:p>
        </p:txBody>
      </p:sp>
      <p:sp>
        <p:nvSpPr>
          <p:cNvPr id="3" name="Segnaposto contenuto 2"/>
          <p:cNvSpPr>
            <a:spLocks noGrp="1"/>
          </p:cNvSpPr>
          <p:nvPr>
            <p:ph idx="1"/>
          </p:nvPr>
        </p:nvSpPr>
        <p:spPr/>
        <p:txBody>
          <a:bodyPr/>
          <a:lstStyle/>
          <a:p>
            <a:pPr marL="45720" indent="0">
              <a:buNone/>
            </a:pPr>
            <a:r>
              <a:rPr lang="it-IT" dirty="0" smtClean="0"/>
              <a:t>Propone un’unica rubrica valutativa su tutto il territorio, per </a:t>
            </a:r>
          </a:p>
          <a:p>
            <a:r>
              <a:rPr lang="it-IT" dirty="0" smtClean="0"/>
              <a:t>condividere esperienze </a:t>
            </a:r>
          </a:p>
          <a:p>
            <a:r>
              <a:rPr lang="it-IT" dirty="0" smtClean="0"/>
              <a:t>rafforzare il legame con la comunità del territorio </a:t>
            </a:r>
          </a:p>
          <a:p>
            <a:r>
              <a:rPr lang="it-IT" dirty="0" smtClean="0"/>
              <a:t>Rendere più agevole la documentazione nel caso di passaggio da un istituto all’altro</a:t>
            </a:r>
            <a:endParaRPr lang="it-IT" dirty="0"/>
          </a:p>
        </p:txBody>
      </p:sp>
    </p:spTree>
    <p:extLst>
      <p:ext uri="{BB962C8B-B14F-4D97-AF65-F5344CB8AC3E}">
        <p14:creationId xmlns:p14="http://schemas.microsoft.com/office/powerpoint/2010/main" xmlns="" val="242510818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t>Rubrica valutativa per la valutazione docimologica – Scuola dell’infanzia</a:t>
            </a:r>
            <a:endParaRPr lang="it-IT" dirty="0"/>
          </a:p>
        </p:txBody>
      </p:sp>
      <p:graphicFrame>
        <p:nvGraphicFramePr>
          <p:cNvPr id="6" name="Segnaposto contenuto 5"/>
          <p:cNvGraphicFramePr>
            <a:graphicFrameLocks noGrp="1"/>
          </p:cNvGraphicFramePr>
          <p:nvPr>
            <p:ph idx="1"/>
            <p:extLst>
              <p:ext uri="{D42A27DB-BD31-4B8C-83A1-F6EECF244321}">
                <p14:modId xmlns:p14="http://schemas.microsoft.com/office/powerpoint/2010/main" xmlns="" val="1289496086"/>
              </p:ext>
            </p:extLst>
          </p:nvPr>
        </p:nvGraphicFramePr>
        <p:xfrm>
          <a:off x="670394" y="1838204"/>
          <a:ext cx="4036344" cy="4560712"/>
        </p:xfrm>
        <a:graphic>
          <a:graphicData uri="http://schemas.openxmlformats.org/drawingml/2006/table">
            <a:tbl>
              <a:tblPr/>
              <a:tblGrid>
                <a:gridCol w="2018172"/>
                <a:gridCol w="2018172"/>
              </a:tblGrid>
              <a:tr h="1218917">
                <a:tc>
                  <a:txBody>
                    <a:bodyPr/>
                    <a:lstStyle/>
                    <a:p>
                      <a:pPr rtl="0" fontAlgn="t">
                        <a:spcBef>
                          <a:spcPts val="0"/>
                        </a:spcBef>
                        <a:spcAft>
                          <a:spcPts val="1000"/>
                        </a:spcAft>
                      </a:pPr>
                      <a:r>
                        <a:rPr lang="it-IT" sz="1500">
                          <a:effectLst/>
                        </a:rPr>
                        <a:t/>
                      </a:r>
                      <a:br>
                        <a:rPr lang="it-IT" sz="1500">
                          <a:effectLst/>
                        </a:rPr>
                      </a:br>
                      <a:r>
                        <a:rPr lang="it-IT" sz="1200" b="0" i="0" u="none" strike="noStrike">
                          <a:solidFill>
                            <a:srgbClr val="000000"/>
                          </a:solidFill>
                          <a:effectLst/>
                          <a:latin typeface="Calibri" panose="020F0502020204030204" pitchFamily="34" charset="0"/>
                        </a:rPr>
                        <a:t>LIVELLO 1 : competenza in fase di acquisizione</a:t>
                      </a:r>
                      <a:endParaRPr lang="it-IT" sz="1500">
                        <a:effectLst/>
                      </a:endParaRPr>
                    </a:p>
                    <a:p>
                      <a:pPr fontAlgn="t"/>
                      <a:r>
                        <a:rPr lang="it-IT" sz="1500">
                          <a:effectLst/>
                        </a:rPr>
                        <a:t/>
                      </a:r>
                      <a:br>
                        <a:rPr lang="it-IT" sz="1500">
                          <a:effectLst/>
                        </a:rPr>
                      </a:br>
                      <a:endParaRPr lang="it-IT" sz="1500">
                        <a:effectLst/>
                      </a:endParaRPr>
                    </a:p>
                  </a:txBody>
                  <a:tcPr marL="56939" marR="56939" marT="37959" marB="3795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t">
                        <a:spcBef>
                          <a:spcPts val="0"/>
                        </a:spcBef>
                        <a:spcAft>
                          <a:spcPts val="1000"/>
                        </a:spcAft>
                      </a:pPr>
                      <a:r>
                        <a:rPr lang="it-IT" sz="1500">
                          <a:effectLst/>
                        </a:rPr>
                        <a:t/>
                      </a:r>
                      <a:br>
                        <a:rPr lang="it-IT" sz="1500">
                          <a:effectLst/>
                        </a:rPr>
                      </a:br>
                      <a:r>
                        <a:rPr lang="it-IT" sz="1200" b="0" i="0" u="none" strike="noStrike">
                          <a:solidFill>
                            <a:srgbClr val="000000"/>
                          </a:solidFill>
                          <a:effectLst/>
                          <a:latin typeface="Calibri" panose="020F0502020204030204" pitchFamily="34" charset="0"/>
                        </a:rPr>
                        <a:t>Necessita ancora dell’auto dell’adulto.</a:t>
                      </a:r>
                      <a:endParaRPr lang="it-IT" sz="1500">
                        <a:effectLst/>
                      </a:endParaRPr>
                    </a:p>
                    <a:p>
                      <a:pPr rtl="0" fontAlgn="t">
                        <a:spcBef>
                          <a:spcPts val="0"/>
                        </a:spcBef>
                        <a:spcAft>
                          <a:spcPts val="1000"/>
                        </a:spcAft>
                      </a:pPr>
                      <a:r>
                        <a:rPr lang="it-IT" sz="1200" b="0" i="0" u="none" strike="noStrike">
                          <a:solidFill>
                            <a:srgbClr val="000000"/>
                          </a:solidFill>
                          <a:effectLst/>
                          <a:latin typeface="Calibri" panose="020F0502020204030204" pitchFamily="34" charset="0"/>
                        </a:rPr>
                        <a:t>Le sue performance non sono adeguate all’età.</a:t>
                      </a:r>
                      <a:endParaRPr lang="it-IT" sz="1500">
                        <a:effectLst/>
                      </a:endParaRPr>
                    </a:p>
                  </a:txBody>
                  <a:tcPr marL="56939" marR="56939" marT="37959" marB="3795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18917">
                <a:tc>
                  <a:txBody>
                    <a:bodyPr/>
                    <a:lstStyle/>
                    <a:p>
                      <a:pPr rtl="0" fontAlgn="t">
                        <a:spcBef>
                          <a:spcPts val="0"/>
                        </a:spcBef>
                        <a:spcAft>
                          <a:spcPts val="1000"/>
                        </a:spcAft>
                      </a:pPr>
                      <a:r>
                        <a:rPr lang="it-IT" sz="1500">
                          <a:effectLst/>
                        </a:rPr>
                        <a:t/>
                      </a:r>
                      <a:br>
                        <a:rPr lang="it-IT" sz="1500">
                          <a:effectLst/>
                        </a:rPr>
                      </a:br>
                      <a:r>
                        <a:rPr lang="it-IT" sz="1200" b="0" i="0" u="none" strike="noStrike">
                          <a:solidFill>
                            <a:srgbClr val="000000"/>
                          </a:solidFill>
                          <a:effectLst/>
                          <a:latin typeface="Calibri" panose="020F0502020204030204" pitchFamily="34" charset="0"/>
                        </a:rPr>
                        <a:t>LIVELLO 2: competenza sufficientemente acquisita</a:t>
                      </a:r>
                      <a:endParaRPr lang="it-IT" sz="1500">
                        <a:effectLst/>
                      </a:endParaRPr>
                    </a:p>
                    <a:p>
                      <a:pPr fontAlgn="t"/>
                      <a:r>
                        <a:rPr lang="it-IT" sz="1500">
                          <a:effectLst/>
                        </a:rPr>
                        <a:t/>
                      </a:r>
                      <a:br>
                        <a:rPr lang="it-IT" sz="1500">
                          <a:effectLst/>
                        </a:rPr>
                      </a:br>
                      <a:endParaRPr lang="it-IT" sz="1500">
                        <a:effectLst/>
                      </a:endParaRPr>
                    </a:p>
                  </a:txBody>
                  <a:tcPr marL="56939" marR="56939" marT="37959" marB="3795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t">
                        <a:spcBef>
                          <a:spcPts val="0"/>
                        </a:spcBef>
                        <a:spcAft>
                          <a:spcPts val="1000"/>
                        </a:spcAft>
                      </a:pPr>
                      <a:r>
                        <a:rPr lang="it-IT" sz="1500">
                          <a:effectLst/>
                        </a:rPr>
                        <a:t/>
                      </a:r>
                      <a:br>
                        <a:rPr lang="it-IT" sz="1500">
                          <a:effectLst/>
                        </a:rPr>
                      </a:br>
                      <a:r>
                        <a:rPr lang="it-IT" sz="1200" b="0" i="0" u="none" strike="noStrike">
                          <a:solidFill>
                            <a:srgbClr val="000000"/>
                          </a:solidFill>
                          <a:effectLst/>
                          <a:latin typeface="Calibri" panose="020F0502020204030204" pitchFamily="34" charset="0"/>
                        </a:rPr>
                        <a:t>Necessita talvolta  dell’aiuto dell’adulto.</a:t>
                      </a:r>
                      <a:endParaRPr lang="it-IT" sz="1500">
                        <a:effectLst/>
                      </a:endParaRPr>
                    </a:p>
                    <a:p>
                      <a:pPr rtl="0" fontAlgn="t">
                        <a:spcBef>
                          <a:spcPts val="0"/>
                        </a:spcBef>
                        <a:spcAft>
                          <a:spcPts val="1000"/>
                        </a:spcAft>
                      </a:pPr>
                      <a:r>
                        <a:rPr lang="it-IT" sz="1200" b="0" i="0" u="none" strike="noStrike">
                          <a:solidFill>
                            <a:srgbClr val="000000"/>
                          </a:solidFill>
                          <a:effectLst/>
                          <a:latin typeface="Calibri" panose="020F0502020204030204" pitchFamily="34" charset="0"/>
                        </a:rPr>
                        <a:t>Le sue performance risultano  quasi adeguate all’età</a:t>
                      </a:r>
                      <a:endParaRPr lang="it-IT" sz="1500">
                        <a:effectLst/>
                      </a:endParaRPr>
                    </a:p>
                  </a:txBody>
                  <a:tcPr marL="56939" marR="56939" marT="37959" marB="3795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4017">
                <a:tc>
                  <a:txBody>
                    <a:bodyPr/>
                    <a:lstStyle/>
                    <a:p>
                      <a:pPr rtl="0" fontAlgn="t">
                        <a:spcBef>
                          <a:spcPts val="0"/>
                        </a:spcBef>
                        <a:spcAft>
                          <a:spcPts val="1000"/>
                        </a:spcAft>
                      </a:pPr>
                      <a:r>
                        <a:rPr lang="it-IT" sz="1200" b="0" i="0" u="none" strike="noStrike">
                          <a:solidFill>
                            <a:srgbClr val="000000"/>
                          </a:solidFill>
                          <a:effectLst/>
                          <a:latin typeface="Calibri" panose="020F0502020204030204" pitchFamily="34" charset="0"/>
                        </a:rPr>
                        <a:t>livello 3: competenza  acquisita</a:t>
                      </a:r>
                      <a:endParaRPr lang="it-IT" sz="1500">
                        <a:effectLst/>
                      </a:endParaRPr>
                    </a:p>
                    <a:p>
                      <a:pPr fontAlgn="t"/>
                      <a:r>
                        <a:rPr lang="it-IT" sz="1500">
                          <a:effectLst/>
                        </a:rPr>
                        <a:t/>
                      </a:r>
                      <a:br>
                        <a:rPr lang="it-IT" sz="1500">
                          <a:effectLst/>
                        </a:rPr>
                      </a:br>
                      <a:endParaRPr lang="it-IT" sz="1500">
                        <a:effectLst/>
                      </a:endParaRPr>
                    </a:p>
                  </a:txBody>
                  <a:tcPr marL="56939" marR="56939" marT="37959" marB="3795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t">
                        <a:spcBef>
                          <a:spcPts val="0"/>
                        </a:spcBef>
                        <a:spcAft>
                          <a:spcPts val="1000"/>
                        </a:spcAft>
                      </a:pPr>
                      <a:r>
                        <a:rPr lang="it-IT" sz="1200" b="0" i="0" u="none" strike="noStrike">
                          <a:solidFill>
                            <a:srgbClr val="000000"/>
                          </a:solidFill>
                          <a:effectLst/>
                          <a:latin typeface="Calibri" panose="020F0502020204030204" pitchFamily="34" charset="0"/>
                        </a:rPr>
                        <a:t>E’ autonomo</a:t>
                      </a:r>
                      <a:endParaRPr lang="it-IT" sz="1500">
                        <a:effectLst/>
                      </a:endParaRPr>
                    </a:p>
                    <a:p>
                      <a:pPr rtl="0" fontAlgn="t">
                        <a:spcBef>
                          <a:spcPts val="0"/>
                        </a:spcBef>
                        <a:spcAft>
                          <a:spcPts val="1000"/>
                        </a:spcAft>
                      </a:pPr>
                      <a:r>
                        <a:rPr lang="it-IT" sz="1200" b="0" i="0" u="none" strike="noStrike">
                          <a:solidFill>
                            <a:srgbClr val="000000"/>
                          </a:solidFill>
                          <a:effectLst/>
                          <a:latin typeface="Calibri" panose="020F0502020204030204" pitchFamily="34" charset="0"/>
                        </a:rPr>
                        <a:t>Le  sue performance sono adeguate all’età</a:t>
                      </a:r>
                      <a:endParaRPr lang="it-IT" sz="1500">
                        <a:effectLst/>
                      </a:endParaRPr>
                    </a:p>
                  </a:txBody>
                  <a:tcPr marL="56939" marR="56939" marT="37959" marB="3795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9936">
                <a:tc>
                  <a:txBody>
                    <a:bodyPr/>
                    <a:lstStyle/>
                    <a:p>
                      <a:pPr rtl="0" fontAlgn="t">
                        <a:spcBef>
                          <a:spcPts val="0"/>
                        </a:spcBef>
                        <a:spcAft>
                          <a:spcPts val="1000"/>
                        </a:spcAft>
                      </a:pPr>
                      <a:r>
                        <a:rPr lang="it-IT" sz="1500">
                          <a:effectLst/>
                        </a:rPr>
                        <a:t/>
                      </a:r>
                      <a:br>
                        <a:rPr lang="it-IT" sz="1500">
                          <a:effectLst/>
                        </a:rPr>
                      </a:br>
                      <a:r>
                        <a:rPr lang="it-IT" sz="1200" b="0" i="0" u="none" strike="noStrike">
                          <a:solidFill>
                            <a:srgbClr val="000000"/>
                          </a:solidFill>
                          <a:effectLst/>
                          <a:latin typeface="Calibri" panose="020F0502020204030204" pitchFamily="34" charset="0"/>
                        </a:rPr>
                        <a:t>Livello 4: competenza padroneggiata</a:t>
                      </a:r>
                      <a:endParaRPr lang="it-IT" sz="1500">
                        <a:effectLst/>
                      </a:endParaRPr>
                    </a:p>
                  </a:txBody>
                  <a:tcPr marL="56939" marR="56939" marT="37959" marB="3795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t">
                        <a:spcBef>
                          <a:spcPts val="0"/>
                        </a:spcBef>
                        <a:spcAft>
                          <a:spcPts val="1000"/>
                        </a:spcAft>
                      </a:pPr>
                      <a:r>
                        <a:rPr lang="it-IT" sz="1200" b="0" i="0" u="none" strike="noStrike" dirty="0">
                          <a:solidFill>
                            <a:srgbClr val="000000"/>
                          </a:solidFill>
                          <a:effectLst/>
                          <a:latin typeface="Calibri" panose="020F0502020204030204" pitchFamily="34" charset="0"/>
                        </a:rPr>
                        <a:t>Dimostra piena autonomia padronanza creatività</a:t>
                      </a:r>
                      <a:endParaRPr lang="it-IT" sz="1500" dirty="0">
                        <a:effectLst/>
                      </a:endParaRPr>
                    </a:p>
                    <a:p>
                      <a:pPr rtl="0" fontAlgn="t">
                        <a:spcBef>
                          <a:spcPts val="0"/>
                        </a:spcBef>
                        <a:spcAft>
                          <a:spcPts val="1000"/>
                        </a:spcAft>
                      </a:pPr>
                      <a:r>
                        <a:rPr lang="it-IT" sz="1200" b="0" i="0" u="none" strike="noStrike" dirty="0">
                          <a:solidFill>
                            <a:srgbClr val="000000"/>
                          </a:solidFill>
                          <a:effectLst/>
                          <a:latin typeface="Calibri" panose="020F0502020204030204" pitchFamily="34" charset="0"/>
                        </a:rPr>
                        <a:t>Le sue performance risultano superiori all’età</a:t>
                      </a:r>
                      <a:endParaRPr lang="it-IT" sz="1500" dirty="0">
                        <a:effectLst/>
                      </a:endParaRPr>
                    </a:p>
                  </a:txBody>
                  <a:tcPr marL="56939" marR="56939" marT="37959" marB="3795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7" name="Rectangle 2"/>
          <p:cNvSpPr>
            <a:spLocks noChangeArrowheads="1"/>
          </p:cNvSpPr>
          <p:nvPr/>
        </p:nvSpPr>
        <p:spPr bwMode="auto">
          <a:xfrm>
            <a:off x="-3407434" y="474453"/>
            <a:ext cx="12192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chemeClr val="tx1"/>
                </a:solidFill>
                <a:effectLst/>
                <a:latin typeface="Arial" panose="020B0604020202020204" pitchFamily="34" charset="0"/>
              </a:rPr>
              <a:t/>
            </a:r>
            <a:br>
              <a:rPr kumimoji="0" lang="it-IT" altLang="it-IT" sz="1800" b="0" i="0" u="none" strike="noStrike" cap="none" normalizeH="0" baseline="0" smtClean="0">
                <a:ln>
                  <a:noFill/>
                </a:ln>
                <a:solidFill>
                  <a:schemeClr val="tx1"/>
                </a:solidFill>
                <a:effectLst/>
                <a:latin typeface="Arial" panose="020B0604020202020204" pitchFamily="34" charset="0"/>
              </a:rPr>
            </a:br>
            <a:endParaRPr kumimoji="0" lang="it-IT" altLang="it-IT"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smtClean="0">
              <a:ln>
                <a:noFill/>
              </a:ln>
              <a:solidFill>
                <a:schemeClr val="tx1"/>
              </a:solidFill>
              <a:effectLst/>
              <a:latin typeface="Arial" panose="020B0604020202020204" pitchFamily="34" charset="0"/>
            </a:endParaRPr>
          </a:p>
        </p:txBody>
      </p:sp>
      <p:sp>
        <p:nvSpPr>
          <p:cNvPr id="8" name="Rettangolo 7"/>
          <p:cNvSpPr/>
          <p:nvPr/>
        </p:nvSpPr>
        <p:spPr>
          <a:xfrm>
            <a:off x="5365630" y="4701395"/>
            <a:ext cx="3321170" cy="1528624"/>
          </a:xfrm>
          <a:prstGeom prst="rect">
            <a:avLst/>
          </a:prstGeom>
        </p:spPr>
        <p:txBody>
          <a:bodyPr wrap="square">
            <a:spAutoFit/>
          </a:bodyPr>
          <a:lstStyle/>
          <a:p>
            <a:pPr>
              <a:spcAft>
                <a:spcPts val="1000"/>
              </a:spcAft>
            </a:pPr>
            <a:r>
              <a:rPr lang="it-IT" sz="1200" dirty="0">
                <a:solidFill>
                  <a:srgbClr val="000000"/>
                </a:solidFill>
                <a:latin typeface="Calibri" panose="020F0502020204030204" pitchFamily="34" charset="0"/>
              </a:rPr>
              <a:t>Legenda:</a:t>
            </a:r>
            <a:endParaRPr lang="it-IT" sz="1200" dirty="0"/>
          </a:p>
          <a:p>
            <a:pPr>
              <a:spcAft>
                <a:spcPts val="1000"/>
              </a:spcAft>
            </a:pPr>
            <a:r>
              <a:rPr lang="it-IT" sz="1200" dirty="0">
                <a:solidFill>
                  <a:srgbClr val="000000"/>
                </a:solidFill>
                <a:latin typeface="Calibri" panose="020F0502020204030204" pitchFamily="34" charset="0"/>
              </a:rPr>
              <a:t>livello 1:competenza  in fase di acquisizione </a:t>
            </a:r>
            <a:endParaRPr lang="it-IT" sz="1200" dirty="0"/>
          </a:p>
          <a:p>
            <a:pPr>
              <a:spcAft>
                <a:spcPts val="1000"/>
              </a:spcAft>
            </a:pPr>
            <a:r>
              <a:rPr lang="it-IT" sz="1200" dirty="0">
                <a:solidFill>
                  <a:srgbClr val="000000"/>
                </a:solidFill>
                <a:latin typeface="Calibri" panose="020F0502020204030204" pitchFamily="34" charset="0"/>
              </a:rPr>
              <a:t>livello 2 : descrittore sufficientemente acquisito</a:t>
            </a:r>
            <a:endParaRPr lang="it-IT" sz="1200" dirty="0"/>
          </a:p>
          <a:p>
            <a:pPr>
              <a:spcAft>
                <a:spcPts val="1000"/>
              </a:spcAft>
            </a:pPr>
            <a:r>
              <a:rPr lang="it-IT" sz="1200" dirty="0">
                <a:solidFill>
                  <a:srgbClr val="000000"/>
                </a:solidFill>
                <a:latin typeface="Calibri" panose="020F0502020204030204" pitchFamily="34" charset="0"/>
              </a:rPr>
              <a:t>livello 3: descrittore acquisito</a:t>
            </a:r>
            <a:endParaRPr lang="it-IT" sz="1200" dirty="0"/>
          </a:p>
          <a:p>
            <a:pPr>
              <a:spcAft>
                <a:spcPts val="1000"/>
              </a:spcAft>
            </a:pPr>
            <a:r>
              <a:rPr lang="it-IT" sz="1200" dirty="0">
                <a:solidFill>
                  <a:srgbClr val="000000"/>
                </a:solidFill>
                <a:latin typeface="Calibri" panose="020F0502020204030204" pitchFamily="34" charset="0"/>
              </a:rPr>
              <a:t>livello 4: descrittore padroneggiato</a:t>
            </a:r>
            <a:endParaRPr lang="it-IT" sz="1200" dirty="0">
              <a:effectLst/>
            </a:endParaRPr>
          </a:p>
        </p:txBody>
      </p:sp>
      <p:sp>
        <p:nvSpPr>
          <p:cNvPr id="11" name="Rettangolo 10"/>
          <p:cNvSpPr/>
          <p:nvPr/>
        </p:nvSpPr>
        <p:spPr>
          <a:xfrm>
            <a:off x="5003321" y="1328305"/>
            <a:ext cx="7090914" cy="2949525"/>
          </a:xfrm>
          <a:prstGeom prst="rect">
            <a:avLst/>
          </a:prstGeom>
        </p:spPr>
        <p:txBody>
          <a:bodyPr wrap="square">
            <a:spAutoFit/>
          </a:bodyPr>
          <a:lstStyle/>
          <a:p>
            <a:pPr algn="ctr">
              <a:spcAft>
                <a:spcPts val="1000"/>
              </a:spcAft>
            </a:pPr>
            <a:r>
              <a:rPr lang="it-IT" sz="900" dirty="0">
                <a:solidFill>
                  <a:srgbClr val="000000"/>
                </a:solidFill>
                <a:latin typeface="Times New Roman" panose="02020603050405020304" pitchFamily="18" charset="0"/>
                <a:ea typeface="Times New Roman" panose="02020603050405020304" pitchFamily="18" charset="0"/>
              </a:rPr>
              <a:t>VALUTARE NELLA SCUOLA DELL’INFANZIA</a:t>
            </a:r>
            <a:endParaRPr lang="it-IT" sz="1200" dirty="0">
              <a:latin typeface="Times New Roman" panose="02020603050405020304" pitchFamily="18" charset="0"/>
              <a:ea typeface="Times New Roman" panose="02020603050405020304" pitchFamily="18" charset="0"/>
            </a:endParaRPr>
          </a:p>
          <a:p>
            <a:pPr>
              <a:spcAft>
                <a:spcPts val="1000"/>
              </a:spcAft>
            </a:pPr>
            <a:r>
              <a:rPr lang="it-IT" sz="900" dirty="0">
                <a:solidFill>
                  <a:srgbClr val="000000"/>
                </a:solidFill>
                <a:latin typeface="Times New Roman" panose="02020603050405020304" pitchFamily="18" charset="0"/>
                <a:ea typeface="Times New Roman" panose="02020603050405020304" pitchFamily="18" charset="0"/>
              </a:rPr>
              <a:t>Dalle  Indicazioni Nazionali  </a:t>
            </a:r>
            <a:r>
              <a:rPr lang="it-IT" sz="900" i="1" dirty="0">
                <a:solidFill>
                  <a:srgbClr val="000000"/>
                </a:solidFill>
                <a:latin typeface="Times New Roman" panose="02020603050405020304" pitchFamily="18" charset="0"/>
                <a:ea typeface="Times New Roman" panose="02020603050405020304" pitchFamily="18" charset="0"/>
              </a:rPr>
              <a:t>“L’osservazione, nelle sue diverse modalità, rappresenta uno strumento fondamentale per conoscere e accompagnare il bambino in tutte le sue dimensioni di sviluppo, rispettandone l’originalità, l’unicità, le potenzialità attraverso un atteggiamento di ascolto, empatia e rassicurazione. La pratica della documentazione va intesa come processo che produce tracce, memoria e riflessione, negli adulti e nei bambini, rendendo visibili le modalità e i percorsi di formazione e permettendo di apprezzare i progressi dell’apprendimento individuale e di gruppo. L’attività di valutazione nella scuola dell’infanzia risponde ad una funzione di carattere formativo, che riconosce, accompagna, descrive e documenta i processi di crescita, evita di classificare e giudicare le prestazioni dei bambini, perché è orientata a esplorare e incoraggiare lo sviluppo di tutte le loro potenzialità.”</a:t>
            </a:r>
            <a:endParaRPr lang="it-IT" sz="1200" dirty="0">
              <a:latin typeface="Times New Roman" panose="02020603050405020304" pitchFamily="18" charset="0"/>
              <a:ea typeface="Times New Roman" panose="02020603050405020304" pitchFamily="18" charset="0"/>
            </a:endParaRPr>
          </a:p>
          <a:p>
            <a:pPr>
              <a:spcAft>
                <a:spcPts val="1000"/>
              </a:spcAft>
            </a:pPr>
            <a:r>
              <a:rPr lang="it-IT" sz="900" dirty="0">
                <a:solidFill>
                  <a:srgbClr val="000000"/>
                </a:solidFill>
                <a:latin typeface="Times New Roman" panose="02020603050405020304" pitchFamily="18" charset="0"/>
                <a:ea typeface="Times New Roman" panose="02020603050405020304" pitchFamily="18" charset="0"/>
              </a:rPr>
              <a:t>La  valutazione nella scuola dell’infanzia si attua attraverso un’osservazione sistematica  della relazione interpersonale del bambino , della sua  partecipazione alle attività proposte e delle competenze dimostrate nei vari campi di esperienza.</a:t>
            </a:r>
            <a:endParaRPr lang="it-IT" sz="1200" dirty="0">
              <a:latin typeface="Times New Roman" panose="02020603050405020304" pitchFamily="18" charset="0"/>
              <a:ea typeface="Times New Roman" panose="02020603050405020304" pitchFamily="18" charset="0"/>
            </a:endParaRPr>
          </a:p>
          <a:p>
            <a:pPr>
              <a:spcAft>
                <a:spcPts val="1000"/>
              </a:spcAft>
            </a:pPr>
            <a:r>
              <a:rPr lang="it-IT" sz="900" dirty="0">
                <a:solidFill>
                  <a:srgbClr val="000000"/>
                </a:solidFill>
                <a:latin typeface="Times New Roman" panose="02020603050405020304" pitchFamily="18" charset="0"/>
                <a:ea typeface="Times New Roman" panose="02020603050405020304" pitchFamily="18" charset="0"/>
              </a:rPr>
              <a:t>Per determinati obiettivi, oltre all’osservazione, è necessaria anche la somministrazione di prove oggettive  specifiche.  ( attività grafiche, schede logiche e attività motorie e linguistiche….) per capire obiettivamente il livello di sviluppo  raggiunto  dal bambino</a:t>
            </a:r>
            <a:endParaRPr lang="it-IT" sz="1200" dirty="0">
              <a:latin typeface="Times New Roman" panose="02020603050405020304" pitchFamily="18" charset="0"/>
              <a:ea typeface="Times New Roman" panose="02020603050405020304" pitchFamily="18" charset="0"/>
            </a:endParaRPr>
          </a:p>
          <a:p>
            <a:pPr>
              <a:spcAft>
                <a:spcPts val="1000"/>
              </a:spcAft>
            </a:pPr>
            <a:r>
              <a:rPr lang="it-IT" sz="900" dirty="0">
                <a:solidFill>
                  <a:srgbClr val="000000"/>
                </a:solidFill>
                <a:latin typeface="Times New Roman" panose="02020603050405020304" pitchFamily="18" charset="0"/>
                <a:ea typeface="Times New Roman" panose="02020603050405020304" pitchFamily="18" charset="0"/>
              </a:rPr>
              <a:t>Si sottolinea però, che nella valutazione  dobbiamo tenere conto soprattutto del percorso di crescita di ogni bambino ; dell’evoluzione dello  sviluppo fin dal suo primo inserimento;   del  contesto familiare di  provenienza, dei  suoi punti di forza e debolezza, quindi della sua specificità.</a:t>
            </a:r>
            <a:endParaRPr lang="it-IT" sz="1200" dirty="0">
              <a:latin typeface="Times New Roman" panose="02020603050405020304" pitchFamily="18" charset="0"/>
              <a:ea typeface="Times New Roman" panose="02020603050405020304" pitchFamily="18" charset="0"/>
            </a:endParaRPr>
          </a:p>
          <a:p>
            <a:pPr>
              <a:spcAft>
                <a:spcPts val="1000"/>
              </a:spcAft>
            </a:pPr>
            <a:r>
              <a:rPr lang="it-IT" sz="900" dirty="0">
                <a:solidFill>
                  <a:srgbClr val="000000"/>
                </a:solidFill>
                <a:latin typeface="Times New Roman" panose="02020603050405020304" pitchFamily="18" charset="0"/>
                <a:ea typeface="Times New Roman" panose="02020603050405020304" pitchFamily="18" charset="0"/>
              </a:rPr>
              <a:t>Abbiamo bisogno inoltre  di valutare, per far si che  il nostro intervento educativo – didattico risponda maggiormente  ai bisogni formativi specifici di ciascun bambino  e  all’esigenza di un curricolo verticale    per un proficuo percorso scolastico..</a:t>
            </a:r>
            <a:endParaRPr lang="it-IT"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21369321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heme/theme1.xml><?xml version="1.0" encoding="utf-8"?>
<a:theme xmlns:a="http://schemas.openxmlformats.org/drawingml/2006/main" name="Oceano 16x9">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_16308749_TF02895256.potx" id="{2E1F1E58-B36B-4CF0-9C89-47A56E37F3F8}" vid="{206EC56C-FCF1-441F-95DD-729D600C4C58}"/>
    </a:ext>
  </a:extLst>
</a:theme>
</file>

<file path=ppt/theme/theme2.xml><?xml version="1.0" encoding="utf-8"?>
<a:theme xmlns:a="http://schemas.openxmlformats.org/drawingml/2006/main" name="Tema di Office">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Tema di Office">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Presentazione acquerello oceano (widescreen)</Template>
  <TotalTime>280</TotalTime>
  <Words>3246</Words>
  <Application>Microsoft Office PowerPoint</Application>
  <PresentationFormat>Personalizzato</PresentationFormat>
  <Paragraphs>461</Paragraphs>
  <Slides>29</Slides>
  <Notes>3</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29</vt:i4>
      </vt:variant>
    </vt:vector>
  </HeadingPairs>
  <TitlesOfParts>
    <vt:vector size="31" baseType="lpstr">
      <vt:lpstr>Oceano 16x9</vt:lpstr>
      <vt:lpstr>Documento</vt:lpstr>
      <vt:lpstr>L a nuova valutazione</vt:lpstr>
      <vt:lpstr>Riferimenti normativi</vt:lpstr>
      <vt:lpstr>Cosa cambia: Esame di Stato</vt:lpstr>
      <vt:lpstr>Certificazione delle competenze: Scuola primaria</vt:lpstr>
      <vt:lpstr>Certificazione delle competenze: scuola secondaria</vt:lpstr>
      <vt:lpstr>La valutazione periodica e finale</vt:lpstr>
      <vt:lpstr>Dalla normativa, tra le altre cose: </vt:lpstr>
      <vt:lpstr>La rete «Scuola modello Capannori»</vt:lpstr>
      <vt:lpstr>Rubrica valutativa per la valutazione docimologica – Scuola dell’infanzia</vt:lpstr>
      <vt:lpstr>RUBRICA PER LA VALUTAZIONE  DEGLI APPRENDIMENTI DISCIPLINARI</vt:lpstr>
      <vt:lpstr>Scuola primaria e scuola secondaria di primo grado. Valutazione docimologica</vt:lpstr>
      <vt:lpstr>RUBRICA PER LA VALUTAZIONE DEL COMPORTAMENTO</vt:lpstr>
      <vt:lpstr>Scuola primaria e scuola secondaria di primo grado. La valutazione del comportamento</vt:lpstr>
      <vt:lpstr>Diapositiva 14</vt:lpstr>
      <vt:lpstr>Diapositiva 15</vt:lpstr>
      <vt:lpstr>Diapositiva 16</vt:lpstr>
      <vt:lpstr>Diapositiva 17</vt:lpstr>
      <vt:lpstr>Diapositiva 18</vt:lpstr>
      <vt:lpstr>Ancora sulla valutazione del comportamento</vt:lpstr>
      <vt:lpstr>Rubrica valutativa per il giudizio globale </vt:lpstr>
      <vt:lpstr>Diapositiva 21</vt:lpstr>
      <vt:lpstr>Diapositiva 22</vt:lpstr>
      <vt:lpstr>Diapositiva 23</vt:lpstr>
      <vt:lpstr>Diapositiva 24</vt:lpstr>
      <vt:lpstr>Diapositiva 25</vt:lpstr>
      <vt:lpstr>Diapositiva 26</vt:lpstr>
      <vt:lpstr>Diapositiva 27</vt:lpstr>
      <vt:lpstr>Diapositiva 28</vt:lpstr>
      <vt:lpstr>Diapositiva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 a nuova valutazione</dc:title>
  <dc:creator>PaolaP</dc:creator>
  <cp:lastModifiedBy>client12</cp:lastModifiedBy>
  <cp:revision>21</cp:revision>
  <dcterms:created xsi:type="dcterms:W3CDTF">2017-12-18T17:11:56Z</dcterms:created>
  <dcterms:modified xsi:type="dcterms:W3CDTF">2018-02-08T11:45:49Z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